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699" r:id="rId3"/>
    <p:sldId id="700" r:id="rId4"/>
    <p:sldId id="703" r:id="rId5"/>
    <p:sldId id="738" r:id="rId6"/>
    <p:sldId id="739" r:id="rId7"/>
    <p:sldId id="705" r:id="rId8"/>
    <p:sldId id="741" r:id="rId9"/>
    <p:sldId id="742" r:id="rId10"/>
    <p:sldId id="743" r:id="rId11"/>
    <p:sldId id="744" r:id="rId12"/>
    <p:sldId id="745" r:id="rId13"/>
    <p:sldId id="746" r:id="rId14"/>
    <p:sldId id="269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85" r:id="rId23"/>
    <p:sldId id="280" r:id="rId24"/>
    <p:sldId id="282" r:id="rId25"/>
    <p:sldId id="701" r:id="rId26"/>
    <p:sldId id="702" r:id="rId27"/>
    <p:sldId id="679" r:id="rId2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86447" autoAdjust="0"/>
  </p:normalViewPr>
  <p:slideViewPr>
    <p:cSldViewPr snapToGrid="0">
      <p:cViewPr varScale="1">
        <p:scale>
          <a:sx n="107" d="100"/>
          <a:sy n="107" d="100"/>
        </p:scale>
        <p:origin x="120" y="2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62C1A4-9200-4518-9B51-83BFDACE7E8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38A38E16-6C74-435E-8660-7FCD90308280}">
      <dgm:prSet phldrT="[Text]"/>
      <dgm:spPr/>
      <dgm:t>
        <a:bodyPr/>
        <a:lstStyle/>
        <a:p>
          <a:r>
            <a:rPr lang="en-US" dirty="0"/>
            <a:t>HTML</a:t>
          </a:r>
        </a:p>
        <a:p>
          <a:r>
            <a:rPr lang="en-US" dirty="0"/>
            <a:t>3</a:t>
          </a:r>
        </a:p>
      </dgm:t>
    </dgm:pt>
    <dgm:pt modelId="{DC715A9A-AF89-48B5-8E01-2EDCA660E1E0}" type="parTrans" cxnId="{3EF93135-39A7-4250-A1A6-E9533FB80BDD}">
      <dgm:prSet/>
      <dgm:spPr/>
      <dgm:t>
        <a:bodyPr/>
        <a:lstStyle/>
        <a:p>
          <a:endParaRPr lang="en-US"/>
        </a:p>
      </dgm:t>
    </dgm:pt>
    <dgm:pt modelId="{B442DC8A-AD5A-4E37-AA95-46F8DC73ECB8}" type="sibTrans" cxnId="{3EF93135-39A7-4250-A1A6-E9533FB80BDD}">
      <dgm:prSet/>
      <dgm:spPr/>
      <dgm:t>
        <a:bodyPr/>
        <a:lstStyle/>
        <a:p>
          <a:endParaRPr lang="en-US"/>
        </a:p>
      </dgm:t>
    </dgm:pt>
    <dgm:pt modelId="{FF8A9FF6-C1FB-48CB-8F61-346F5A0CB0EF}">
      <dgm:prSet phldrT="[Text]"/>
      <dgm:spPr/>
      <dgm:t>
        <a:bodyPr/>
        <a:lstStyle/>
        <a:p>
          <a:r>
            <a:rPr lang="en-US" dirty="0"/>
            <a:t>HTML 3.2</a:t>
          </a:r>
        </a:p>
      </dgm:t>
    </dgm:pt>
    <dgm:pt modelId="{A6A16D87-E903-4687-8FA6-2EF5F9B21980}" type="parTrans" cxnId="{CEACE5F8-059F-4299-9908-DD79FEE3B5B8}">
      <dgm:prSet/>
      <dgm:spPr/>
      <dgm:t>
        <a:bodyPr/>
        <a:lstStyle/>
        <a:p>
          <a:endParaRPr lang="en-US"/>
        </a:p>
      </dgm:t>
    </dgm:pt>
    <dgm:pt modelId="{40D94D7A-3E65-4F45-AD40-FEDDFCD002FE}" type="sibTrans" cxnId="{CEACE5F8-059F-4299-9908-DD79FEE3B5B8}">
      <dgm:prSet/>
      <dgm:spPr/>
      <dgm:t>
        <a:bodyPr/>
        <a:lstStyle/>
        <a:p>
          <a:endParaRPr lang="en-US"/>
        </a:p>
      </dgm:t>
    </dgm:pt>
    <dgm:pt modelId="{ED760E0B-A610-4D66-8B14-CD5A3254CB05}">
      <dgm:prSet phldrT="[Text]"/>
      <dgm:spPr/>
      <dgm:t>
        <a:bodyPr/>
        <a:lstStyle/>
        <a:p>
          <a:r>
            <a:rPr lang="en-US" dirty="0"/>
            <a:t>HTML 4</a:t>
          </a:r>
        </a:p>
      </dgm:t>
    </dgm:pt>
    <dgm:pt modelId="{30F12B88-1D87-439A-861E-6B937B65F639}" type="parTrans" cxnId="{3DBDBAF2-4968-4E8B-A005-335668F9BECF}">
      <dgm:prSet/>
      <dgm:spPr/>
      <dgm:t>
        <a:bodyPr/>
        <a:lstStyle/>
        <a:p>
          <a:endParaRPr lang="en-US"/>
        </a:p>
      </dgm:t>
    </dgm:pt>
    <dgm:pt modelId="{7011806B-6B9A-4C0F-8D3F-F29DBF73EC7F}" type="sibTrans" cxnId="{3DBDBAF2-4968-4E8B-A005-335668F9BECF}">
      <dgm:prSet/>
      <dgm:spPr/>
      <dgm:t>
        <a:bodyPr/>
        <a:lstStyle/>
        <a:p>
          <a:endParaRPr lang="en-US"/>
        </a:p>
      </dgm:t>
    </dgm:pt>
    <dgm:pt modelId="{3BDF5EDE-EBA8-4CAE-9A97-B314C4F5DC3C}">
      <dgm:prSet phldrT="[Text]"/>
      <dgm:spPr/>
      <dgm:t>
        <a:bodyPr/>
        <a:lstStyle/>
        <a:p>
          <a:r>
            <a:rPr lang="en-US" dirty="0"/>
            <a:t>HTML 5</a:t>
          </a:r>
        </a:p>
      </dgm:t>
    </dgm:pt>
    <dgm:pt modelId="{1BEAE1B5-70E8-4966-BB8C-6B68E7710CA6}" type="parTrans" cxnId="{821E0978-D8B5-49A8-8F45-40CED0F87203}">
      <dgm:prSet/>
      <dgm:spPr/>
      <dgm:t>
        <a:bodyPr/>
        <a:lstStyle/>
        <a:p>
          <a:endParaRPr lang="en-US"/>
        </a:p>
      </dgm:t>
    </dgm:pt>
    <dgm:pt modelId="{1E44E776-53AE-4CBB-B91E-2D26A26451C7}" type="sibTrans" cxnId="{821E0978-D8B5-49A8-8F45-40CED0F87203}">
      <dgm:prSet/>
      <dgm:spPr/>
      <dgm:t>
        <a:bodyPr/>
        <a:lstStyle/>
        <a:p>
          <a:endParaRPr lang="en-US"/>
        </a:p>
      </dgm:t>
    </dgm:pt>
    <dgm:pt modelId="{0A3F2703-C5F5-4175-B7CC-34FE69EA2517}" type="pres">
      <dgm:prSet presAssocID="{A662C1A4-9200-4518-9B51-83BFDACE7E84}" presName="CompostProcess" presStyleCnt="0">
        <dgm:presLayoutVars>
          <dgm:dir/>
          <dgm:resizeHandles val="exact"/>
        </dgm:presLayoutVars>
      </dgm:prSet>
      <dgm:spPr/>
    </dgm:pt>
    <dgm:pt modelId="{791C7120-C22F-4AC1-8C37-5612B23D56E2}" type="pres">
      <dgm:prSet presAssocID="{A662C1A4-9200-4518-9B51-83BFDACE7E84}" presName="arrow" presStyleLbl="bgShp" presStyleIdx="0" presStyleCnt="1"/>
      <dgm:spPr/>
    </dgm:pt>
    <dgm:pt modelId="{4CFFF997-3675-4B7B-BD45-12A3DD9242F6}" type="pres">
      <dgm:prSet presAssocID="{A662C1A4-9200-4518-9B51-83BFDACE7E84}" presName="linearProcess" presStyleCnt="0"/>
      <dgm:spPr/>
    </dgm:pt>
    <dgm:pt modelId="{9AD38AC2-6D86-43D4-8DBF-ADA1990BE851}" type="pres">
      <dgm:prSet presAssocID="{38A38E16-6C74-435E-8660-7FCD90308280}" presName="textNode" presStyleLbl="node1" presStyleIdx="0" presStyleCnt="4" custScaleX="42279" custScaleY="77843" custLinFactX="-3932" custLinFactNeighborX="-100000" custLinFactNeighborY="5625">
        <dgm:presLayoutVars>
          <dgm:bulletEnabled val="1"/>
        </dgm:presLayoutVars>
      </dgm:prSet>
      <dgm:spPr/>
    </dgm:pt>
    <dgm:pt modelId="{4563C404-E656-41B8-BAD7-D3F7D99146C1}" type="pres">
      <dgm:prSet presAssocID="{B442DC8A-AD5A-4E37-AA95-46F8DC73ECB8}" presName="sibTrans" presStyleCnt="0"/>
      <dgm:spPr/>
    </dgm:pt>
    <dgm:pt modelId="{C0F0BCBC-802E-4946-A923-2616C0215964}" type="pres">
      <dgm:prSet presAssocID="{FF8A9FF6-C1FB-48CB-8F61-346F5A0CB0EF}" presName="textNode" presStyleLbl="node1" presStyleIdx="1" presStyleCnt="4" custScaleX="42279" custScaleY="77843" custLinFactX="-3932" custLinFactNeighborX="-100000" custLinFactNeighborY="5625">
        <dgm:presLayoutVars>
          <dgm:bulletEnabled val="1"/>
        </dgm:presLayoutVars>
      </dgm:prSet>
      <dgm:spPr/>
    </dgm:pt>
    <dgm:pt modelId="{CBC25513-15E1-4DDF-ACB6-0E5F3D92D10B}" type="pres">
      <dgm:prSet presAssocID="{40D94D7A-3E65-4F45-AD40-FEDDFCD002FE}" presName="sibTrans" presStyleCnt="0"/>
      <dgm:spPr/>
    </dgm:pt>
    <dgm:pt modelId="{E54E3942-A649-4481-838D-E423539AEB2B}" type="pres">
      <dgm:prSet presAssocID="{ED760E0B-A610-4D66-8B14-CD5A3254CB05}" presName="textNode" presStyleLbl="node1" presStyleIdx="2" presStyleCnt="4" custScaleX="42279" custScaleY="77843" custLinFactX="-3932" custLinFactNeighborX="-100000" custLinFactNeighborY="5625">
        <dgm:presLayoutVars>
          <dgm:bulletEnabled val="1"/>
        </dgm:presLayoutVars>
      </dgm:prSet>
      <dgm:spPr/>
    </dgm:pt>
    <dgm:pt modelId="{D17BE0C7-5658-4B6D-8729-854E684D7248}" type="pres">
      <dgm:prSet presAssocID="{7011806B-6B9A-4C0F-8D3F-F29DBF73EC7F}" presName="sibTrans" presStyleCnt="0"/>
      <dgm:spPr/>
    </dgm:pt>
    <dgm:pt modelId="{87DC5126-15F5-4E38-8A64-0A79B82DF12F}" type="pres">
      <dgm:prSet presAssocID="{3BDF5EDE-EBA8-4CAE-9A97-B314C4F5DC3C}" presName="textNode" presStyleLbl="node1" presStyleIdx="3" presStyleCnt="4" custScaleX="42279" custScaleY="77843" custLinFactX="-3932" custLinFactNeighborX="-100000" custLinFactNeighborY="5625">
        <dgm:presLayoutVars>
          <dgm:bulletEnabled val="1"/>
        </dgm:presLayoutVars>
      </dgm:prSet>
      <dgm:spPr/>
    </dgm:pt>
  </dgm:ptLst>
  <dgm:cxnLst>
    <dgm:cxn modelId="{3EF93135-39A7-4250-A1A6-E9533FB80BDD}" srcId="{A662C1A4-9200-4518-9B51-83BFDACE7E84}" destId="{38A38E16-6C74-435E-8660-7FCD90308280}" srcOrd="0" destOrd="0" parTransId="{DC715A9A-AF89-48B5-8E01-2EDCA660E1E0}" sibTransId="{B442DC8A-AD5A-4E37-AA95-46F8DC73ECB8}"/>
    <dgm:cxn modelId="{821E0978-D8B5-49A8-8F45-40CED0F87203}" srcId="{A662C1A4-9200-4518-9B51-83BFDACE7E84}" destId="{3BDF5EDE-EBA8-4CAE-9A97-B314C4F5DC3C}" srcOrd="3" destOrd="0" parTransId="{1BEAE1B5-70E8-4966-BB8C-6B68E7710CA6}" sibTransId="{1E44E776-53AE-4CBB-B91E-2D26A26451C7}"/>
    <dgm:cxn modelId="{CFE20D7B-E19E-49A1-8056-200A4386151C}" type="presOf" srcId="{FF8A9FF6-C1FB-48CB-8F61-346F5A0CB0EF}" destId="{C0F0BCBC-802E-4946-A923-2616C0215964}" srcOrd="0" destOrd="0" presId="urn:microsoft.com/office/officeart/2005/8/layout/hProcess9"/>
    <dgm:cxn modelId="{26D7BC9B-2C48-4C5F-8F2F-4A4D67EFBD71}" type="presOf" srcId="{ED760E0B-A610-4D66-8B14-CD5A3254CB05}" destId="{E54E3942-A649-4481-838D-E423539AEB2B}" srcOrd="0" destOrd="0" presId="urn:microsoft.com/office/officeart/2005/8/layout/hProcess9"/>
    <dgm:cxn modelId="{B22BA3AE-56C5-42AC-BDBD-893D0EDB529C}" type="presOf" srcId="{A662C1A4-9200-4518-9B51-83BFDACE7E84}" destId="{0A3F2703-C5F5-4175-B7CC-34FE69EA2517}" srcOrd="0" destOrd="0" presId="urn:microsoft.com/office/officeart/2005/8/layout/hProcess9"/>
    <dgm:cxn modelId="{FD04A5B3-5953-44FD-8CA8-D23AB6D2B27A}" type="presOf" srcId="{3BDF5EDE-EBA8-4CAE-9A97-B314C4F5DC3C}" destId="{87DC5126-15F5-4E38-8A64-0A79B82DF12F}" srcOrd="0" destOrd="0" presId="urn:microsoft.com/office/officeart/2005/8/layout/hProcess9"/>
    <dgm:cxn modelId="{B70BABC4-F5CC-4339-BDDE-43AF0C0A9990}" type="presOf" srcId="{38A38E16-6C74-435E-8660-7FCD90308280}" destId="{9AD38AC2-6D86-43D4-8DBF-ADA1990BE851}" srcOrd="0" destOrd="0" presId="urn:microsoft.com/office/officeart/2005/8/layout/hProcess9"/>
    <dgm:cxn modelId="{3DBDBAF2-4968-4E8B-A005-335668F9BECF}" srcId="{A662C1A4-9200-4518-9B51-83BFDACE7E84}" destId="{ED760E0B-A610-4D66-8B14-CD5A3254CB05}" srcOrd="2" destOrd="0" parTransId="{30F12B88-1D87-439A-861E-6B937B65F639}" sibTransId="{7011806B-6B9A-4C0F-8D3F-F29DBF73EC7F}"/>
    <dgm:cxn modelId="{CEACE5F8-059F-4299-9908-DD79FEE3B5B8}" srcId="{A662C1A4-9200-4518-9B51-83BFDACE7E84}" destId="{FF8A9FF6-C1FB-48CB-8F61-346F5A0CB0EF}" srcOrd="1" destOrd="0" parTransId="{A6A16D87-E903-4687-8FA6-2EF5F9B21980}" sibTransId="{40D94D7A-3E65-4F45-AD40-FEDDFCD002FE}"/>
    <dgm:cxn modelId="{1918E20C-E2E5-42C1-9067-441F4B7F0DA1}" type="presParOf" srcId="{0A3F2703-C5F5-4175-B7CC-34FE69EA2517}" destId="{791C7120-C22F-4AC1-8C37-5612B23D56E2}" srcOrd="0" destOrd="0" presId="urn:microsoft.com/office/officeart/2005/8/layout/hProcess9"/>
    <dgm:cxn modelId="{52840E57-484A-4B23-98D2-68D064D76EE2}" type="presParOf" srcId="{0A3F2703-C5F5-4175-B7CC-34FE69EA2517}" destId="{4CFFF997-3675-4B7B-BD45-12A3DD9242F6}" srcOrd="1" destOrd="0" presId="urn:microsoft.com/office/officeart/2005/8/layout/hProcess9"/>
    <dgm:cxn modelId="{FAB4A250-E896-4350-A10F-1F28A37FC0AD}" type="presParOf" srcId="{4CFFF997-3675-4B7B-BD45-12A3DD9242F6}" destId="{9AD38AC2-6D86-43D4-8DBF-ADA1990BE851}" srcOrd="0" destOrd="0" presId="urn:microsoft.com/office/officeart/2005/8/layout/hProcess9"/>
    <dgm:cxn modelId="{2537C6D9-EEFA-4160-BE80-02E24263432B}" type="presParOf" srcId="{4CFFF997-3675-4B7B-BD45-12A3DD9242F6}" destId="{4563C404-E656-41B8-BAD7-D3F7D99146C1}" srcOrd="1" destOrd="0" presId="urn:microsoft.com/office/officeart/2005/8/layout/hProcess9"/>
    <dgm:cxn modelId="{96D859E1-26DA-488B-BC9D-30FBFAD28F90}" type="presParOf" srcId="{4CFFF997-3675-4B7B-BD45-12A3DD9242F6}" destId="{C0F0BCBC-802E-4946-A923-2616C0215964}" srcOrd="2" destOrd="0" presId="urn:microsoft.com/office/officeart/2005/8/layout/hProcess9"/>
    <dgm:cxn modelId="{F7FAF3B7-A8AD-4EB1-BBFF-1687EA187582}" type="presParOf" srcId="{4CFFF997-3675-4B7B-BD45-12A3DD9242F6}" destId="{CBC25513-15E1-4DDF-ACB6-0E5F3D92D10B}" srcOrd="3" destOrd="0" presId="urn:microsoft.com/office/officeart/2005/8/layout/hProcess9"/>
    <dgm:cxn modelId="{969E3B25-0649-439D-829A-C4E2915AE04E}" type="presParOf" srcId="{4CFFF997-3675-4B7B-BD45-12A3DD9242F6}" destId="{E54E3942-A649-4481-838D-E423539AEB2B}" srcOrd="4" destOrd="0" presId="urn:microsoft.com/office/officeart/2005/8/layout/hProcess9"/>
    <dgm:cxn modelId="{BDD807DB-DD60-4F64-87AD-26290934AD4E}" type="presParOf" srcId="{4CFFF997-3675-4B7B-BD45-12A3DD9242F6}" destId="{D17BE0C7-5658-4B6D-8729-854E684D7248}" srcOrd="5" destOrd="0" presId="urn:microsoft.com/office/officeart/2005/8/layout/hProcess9"/>
    <dgm:cxn modelId="{7E904746-95C6-45E2-AFEE-C42B80E2FAD4}" type="presParOf" srcId="{4CFFF997-3675-4B7B-BD45-12A3DD9242F6}" destId="{87DC5126-15F5-4E38-8A64-0A79B82DF12F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1C7120-C22F-4AC1-8C37-5612B23D56E2}">
      <dsp:nvSpPr>
        <dsp:cNvPr id="0" name=""/>
        <dsp:cNvSpPr/>
      </dsp:nvSpPr>
      <dsp:spPr>
        <a:xfrm>
          <a:off x="609599" y="0"/>
          <a:ext cx="6908800" cy="293781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D38AC2-6D86-43D4-8DBF-ADA1990BE851}">
      <dsp:nvSpPr>
        <dsp:cNvPr id="0" name=""/>
        <dsp:cNvSpPr/>
      </dsp:nvSpPr>
      <dsp:spPr>
        <a:xfrm>
          <a:off x="890259" y="1077630"/>
          <a:ext cx="1030931" cy="9147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HTML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</a:t>
          </a:r>
        </a:p>
      </dsp:txBody>
      <dsp:txXfrm>
        <a:off x="934914" y="1122285"/>
        <a:ext cx="941621" cy="825442"/>
      </dsp:txXfrm>
    </dsp:sp>
    <dsp:sp modelId="{C0F0BCBC-802E-4946-A923-2616C0215964}">
      <dsp:nvSpPr>
        <dsp:cNvPr id="0" name=""/>
        <dsp:cNvSpPr/>
      </dsp:nvSpPr>
      <dsp:spPr>
        <a:xfrm>
          <a:off x="2327590" y="1077630"/>
          <a:ext cx="1030931" cy="9147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HTML 3.2</a:t>
          </a:r>
        </a:p>
      </dsp:txBody>
      <dsp:txXfrm>
        <a:off x="2372245" y="1122285"/>
        <a:ext cx="941621" cy="825442"/>
      </dsp:txXfrm>
    </dsp:sp>
    <dsp:sp modelId="{E54E3942-A649-4481-838D-E423539AEB2B}">
      <dsp:nvSpPr>
        <dsp:cNvPr id="0" name=""/>
        <dsp:cNvSpPr/>
      </dsp:nvSpPr>
      <dsp:spPr>
        <a:xfrm>
          <a:off x="3764922" y="1077630"/>
          <a:ext cx="1030931" cy="9147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HTML 4</a:t>
          </a:r>
        </a:p>
      </dsp:txBody>
      <dsp:txXfrm>
        <a:off x="3809577" y="1122285"/>
        <a:ext cx="941621" cy="825442"/>
      </dsp:txXfrm>
    </dsp:sp>
    <dsp:sp modelId="{87DC5126-15F5-4E38-8A64-0A79B82DF12F}">
      <dsp:nvSpPr>
        <dsp:cNvPr id="0" name=""/>
        <dsp:cNvSpPr/>
      </dsp:nvSpPr>
      <dsp:spPr>
        <a:xfrm>
          <a:off x="5202253" y="1077630"/>
          <a:ext cx="1030931" cy="9147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HTML 5</a:t>
          </a:r>
        </a:p>
      </dsp:txBody>
      <dsp:txXfrm>
        <a:off x="5246908" y="1122285"/>
        <a:ext cx="941621" cy="8254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07/10/2020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1 - Các khái niệm về cơ sở dữ liệu- Mô hình quan hệ thực thể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1 - Các khái niệm về cơ sở dữ liệu- Mô hình quan hệ thực thể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1 - Các khái niệm về cơ sở dữ liệu- Mô hình quan hệ thực thể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33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598" y="1577340"/>
            <a:ext cx="530352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1" y="1577340"/>
            <a:ext cx="5303521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344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483">
              <a:lnSpc>
                <a:spcPts val="1412"/>
              </a:lnSpc>
            </a:pPr>
            <a:r>
              <a:rPr lang="vi-VN" spc="-4"/>
              <a:t>HTML5 </a:t>
            </a:r>
            <a:r>
              <a:rPr lang="vi-VN"/>
              <a:t>/ Giới </a:t>
            </a:r>
            <a:r>
              <a:rPr lang="vi-VN" spc="-4"/>
              <a:t>thiệu </a:t>
            </a:r>
            <a:r>
              <a:rPr lang="vi-VN" spc="-9"/>
              <a:t>về</a:t>
            </a:r>
            <a:r>
              <a:rPr lang="vi-VN" spc="-40"/>
              <a:t> </a:t>
            </a:r>
            <a:r>
              <a:rPr lang="vi-VN" spc="-16"/>
              <a:t>Web</a:t>
            </a:r>
            <a:endParaRPr lang="vi-VN" spc="-16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44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24968">
              <a:lnSpc>
                <a:spcPts val="1412"/>
              </a:lnSpc>
            </a:pPr>
            <a:fld id="{81D60167-4931-47E6-BA6A-407CBD079E47}" type="slidenum">
              <a:rPr lang="vi-VN" smtClean="0"/>
              <a:pPr marL="24968">
                <a:lnSpc>
                  <a:spcPts val="1412"/>
                </a:lnSpc>
              </a:pPr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10926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258C-0E73-48C3-933C-EA2F505AD49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A9ED-C2F5-4634-99DA-1F64BC2CCE0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491-D23A-4D44-A0D8-46DF6ABF3EB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522A-3971-4BF1-9667-EDA3A9BB227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19D7-A3AA-4023-84A0-FAD56F0349C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F0F-7430-454A-9F74-B8317E7CC42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BF7E-54AD-4E38-90FC-966443D023B7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1 - Các khái niệm về cơ sở dữ liệu- Mô hình quan hệ thực thể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8FC8-D19F-45FA-A611-8D55E07343D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BD7-5858-49C3-87FA-B91D126E3F5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BCF1-3769-480E-97DC-E8A61256B008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E6A0-8760-4DA7-8FEA-8C49DE21813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5ED5B-D85A-4EA5-8204-F6CC04620474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A4AD3-E019-422D-9D5A-14032CCB68DD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95544F-8A32-4659-B791-D60CF9734EB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11788-EFA1-42B4-8B7A-94FB00D6153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6D2E9-7F45-4FFF-9DC8-062EA49BDB0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906C1-37FF-43E8-B39B-732E3CC496F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1 - Các khái niệm về cơ sở dữ liệu- Mô hình quan hệ thực thể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1 - Các khái niệm về cơ sở dữ liệu- Mô hình quan hệ thực thể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fld id="{9A641A84-F220-49FB-A1B1-98FF6CFC5A6C}" type="datetime1">
              <a:rPr lang="vi-VN" smtClean="0"/>
              <a:t>07/10/2020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1 - Các khái niệm về cơ sở dữ liệu- Mô hình quan hệ thực thể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1 - Các khái niệm về cơ sở dữ liệu- Mô hình quan hệ thực thể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1 - Các khái niệm về cơ sở dữ liệu- Mô hình quan hệ thực thể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1 - Các khái niệm về cơ sở dữ liệu- Mô hình quan hệ thực thể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1 - Các khái niệm về cơ sở dữ liệu- Mô hình quan hệ thực thể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/>
              <a:t>Bài 1 - Các khái niệm về cơ sở dữ liệu- Mô hình quan hệ thực thể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8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6887-A4C4-459A-9858-87DCA19365F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07/10/2020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>
                <a:solidFill>
                  <a:schemeClr val="tx1"/>
                </a:solidFill>
              </a:rPr>
              <a:t>Bài </a:t>
            </a:r>
            <a:r>
              <a:rPr lang="en-US" sz="4000" b="1"/>
              <a:t>1</a:t>
            </a:r>
            <a:br>
              <a:rPr lang="en-US" sz="4000">
                <a:solidFill>
                  <a:schemeClr val="tx1"/>
                </a:solidFill>
              </a:rPr>
            </a:br>
            <a:r>
              <a:rPr lang="en-US" sz="4000"/>
              <a:t>Giới thiệu về Web</a:t>
            </a:r>
            <a:br>
              <a:rPr lang="en-US" sz="4000">
                <a:solidFill>
                  <a:schemeClr val="tx1"/>
                </a:solidFill>
              </a:rPr>
            </a:b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</a:t>
            </a:r>
            <a:r>
              <a:rPr lang="en-US"/>
              <a:t>1</a:t>
            </a:r>
            <a:r>
              <a:rPr lang="vi-VN"/>
              <a:t> -</a:t>
            </a:r>
            <a:r>
              <a:rPr lang="en-US"/>
              <a:t> Giới thiệu về Web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Các trang Web động</a:t>
            </a:r>
            <a:endParaRPr lang="en-US"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</a:t>
            </a:r>
            <a:r>
              <a:rPr lang="en-US"/>
              <a:t>1</a:t>
            </a:r>
            <a:r>
              <a:rPr lang="vi-VN"/>
              <a:t> -</a:t>
            </a:r>
            <a:r>
              <a:rPr lang="en-US"/>
              <a:t> Giới thiệu về Web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10</a:t>
            </a:fld>
            <a:endParaRPr lang="vi-VN"/>
          </a:p>
        </p:txBody>
      </p:sp>
      <p:sp>
        <p:nvSpPr>
          <p:cNvPr id="9" name="Rounded Rectangle 8"/>
          <p:cNvSpPr/>
          <p:nvPr/>
        </p:nvSpPr>
        <p:spPr>
          <a:xfrm>
            <a:off x="4297680" y="1257300"/>
            <a:ext cx="3291840" cy="17030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Các trang web động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460432" y="3870960"/>
            <a:ext cx="2483168" cy="1089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Dữ liệu luôn được cập nhật và đáng tin cậy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472440" y="3870960"/>
            <a:ext cx="2522220" cy="1089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Cho phép sửa nội dung và sự xuất hiện của chúng trên trình duyệt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47936" y="3870960"/>
            <a:ext cx="2483168" cy="1089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Cho phép người dùng có thể tương tác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220676" y="3870960"/>
            <a:ext cx="2483168" cy="1089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Sinh ra nội dung dựa trên nhu cầu khi người dùng cung cấp đầu vào</a:t>
            </a:r>
          </a:p>
        </p:txBody>
      </p:sp>
    </p:spTree>
    <p:extLst>
      <p:ext uri="{BB962C8B-B14F-4D97-AF65-F5344CB8AC3E}">
        <p14:creationId xmlns:p14="http://schemas.microsoft.com/office/powerpoint/2010/main" val="2043534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cs typeface="Arial" pitchFamily="34" charset="0"/>
              </a:rPr>
              <a:t>Các công nghệ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</a:t>
            </a:r>
            <a:r>
              <a:rPr lang="en-US"/>
              <a:t>1</a:t>
            </a:r>
            <a:r>
              <a:rPr lang="vi-VN"/>
              <a:t> -</a:t>
            </a:r>
            <a:r>
              <a:rPr lang="en-US"/>
              <a:t> Giới thiệu về Web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11</a:t>
            </a:fld>
            <a:endParaRPr lang="vi-V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7" y="1384766"/>
            <a:ext cx="10298143" cy="489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124091" y="1442458"/>
            <a:ext cx="7730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71">
              <a:spcBef>
                <a:spcPts val="44"/>
              </a:spcBef>
            </a:pPr>
            <a:r>
              <a:rPr lang="vi-VN" spc="-4">
                <a:latin typeface="Calibri"/>
                <a:cs typeface="Calibri"/>
              </a:rPr>
              <a:t>JavaScript </a:t>
            </a:r>
            <a:r>
              <a:rPr lang="vi-VN" spc="-2">
                <a:latin typeface="Calibri"/>
                <a:cs typeface="Calibri"/>
              </a:rPr>
              <a:t>là </a:t>
            </a:r>
            <a:r>
              <a:rPr lang="vi-VN">
                <a:latin typeface="Calibri"/>
                <a:cs typeface="Calibri"/>
              </a:rPr>
              <a:t>một </a:t>
            </a:r>
            <a:r>
              <a:rPr lang="vi-VN" spc="-2">
                <a:latin typeface="Calibri"/>
                <a:cs typeface="Calibri"/>
              </a:rPr>
              <a:t>ngôn ngữ </a:t>
            </a:r>
            <a:r>
              <a:rPr lang="vi-VN" spc="-4">
                <a:latin typeface="Calibri"/>
                <a:cs typeface="Calibri"/>
              </a:rPr>
              <a:t>kích </a:t>
            </a:r>
            <a:r>
              <a:rPr lang="vi-VN" spc="-2">
                <a:latin typeface="Calibri"/>
                <a:cs typeface="Calibri"/>
              </a:rPr>
              <a:t>bản </a:t>
            </a:r>
            <a:r>
              <a:rPr lang="vi-VN">
                <a:latin typeface="Calibri"/>
                <a:cs typeface="Calibri"/>
              </a:rPr>
              <a:t>được </a:t>
            </a:r>
            <a:r>
              <a:rPr lang="vi-VN" spc="-2">
                <a:latin typeface="Calibri"/>
                <a:cs typeface="Calibri"/>
              </a:rPr>
              <a:t>sử dụng </a:t>
            </a:r>
            <a:r>
              <a:rPr lang="vi-VN">
                <a:latin typeface="Calibri"/>
                <a:cs typeface="Calibri"/>
              </a:rPr>
              <a:t>để </a:t>
            </a:r>
            <a:r>
              <a:rPr lang="vi-VN" spc="-7">
                <a:latin typeface="Calibri"/>
                <a:cs typeface="Calibri"/>
              </a:rPr>
              <a:t>tạo </a:t>
            </a:r>
            <a:r>
              <a:rPr lang="vi-VN" spc="-9">
                <a:latin typeface="Calibri"/>
                <a:cs typeface="Calibri"/>
              </a:rPr>
              <a:t>ra </a:t>
            </a:r>
            <a:r>
              <a:rPr lang="vi-VN" spc="-4">
                <a:latin typeface="Calibri"/>
                <a:cs typeface="Calibri"/>
              </a:rPr>
              <a:t>các trang </a:t>
            </a:r>
            <a:r>
              <a:rPr lang="vi-VN" spc="-2">
                <a:latin typeface="Calibri"/>
                <a:cs typeface="Calibri"/>
              </a:rPr>
              <a:t>web</a:t>
            </a:r>
            <a:r>
              <a:rPr lang="vi-VN" spc="26">
                <a:latin typeface="Calibri"/>
                <a:cs typeface="Calibri"/>
              </a:rPr>
              <a:t> </a:t>
            </a:r>
            <a:r>
              <a:rPr lang="vi-VN">
                <a:latin typeface="Calibri"/>
                <a:cs typeface="Calibri"/>
              </a:rPr>
              <a:t>động.</a:t>
            </a:r>
          </a:p>
        </p:txBody>
      </p:sp>
      <p:sp>
        <p:nvSpPr>
          <p:cNvPr id="23" name="object 5"/>
          <p:cNvSpPr/>
          <p:nvPr/>
        </p:nvSpPr>
        <p:spPr>
          <a:xfrm>
            <a:off x="1101231" y="2336006"/>
            <a:ext cx="10294479" cy="445770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8" y="0"/>
                </a:moveTo>
                <a:lnTo>
                  <a:pt x="78244" y="0"/>
                </a:lnTo>
                <a:lnTo>
                  <a:pt x="47786" y="6151"/>
                </a:lnTo>
                <a:lnTo>
                  <a:pt x="22915" y="22923"/>
                </a:lnTo>
                <a:lnTo>
                  <a:pt x="6148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8" y="421600"/>
                </a:lnTo>
                <a:lnTo>
                  <a:pt x="22915" y="446468"/>
                </a:lnTo>
                <a:lnTo>
                  <a:pt x="47786" y="463240"/>
                </a:lnTo>
                <a:lnTo>
                  <a:pt x="78244" y="469391"/>
                </a:lnTo>
                <a:lnTo>
                  <a:pt x="8303768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1101231" y="2351365"/>
            <a:ext cx="7155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50"/>
            <a:r>
              <a:rPr lang="vi-VN" spc="-2">
                <a:latin typeface="Calibri"/>
                <a:cs typeface="Calibri"/>
              </a:rPr>
              <a:t>CSS </a:t>
            </a:r>
            <a:r>
              <a:rPr lang="vi-VN" spc="-7">
                <a:latin typeface="Calibri"/>
                <a:cs typeface="Calibri"/>
              </a:rPr>
              <a:t>xác </a:t>
            </a:r>
            <a:r>
              <a:rPr lang="vi-VN">
                <a:latin typeface="Calibri"/>
                <a:cs typeface="Calibri"/>
              </a:rPr>
              <a:t>định </a:t>
            </a:r>
            <a:r>
              <a:rPr lang="vi-VN" spc="-2">
                <a:latin typeface="Calibri"/>
                <a:cs typeface="Calibri"/>
              </a:rPr>
              <a:t>định </a:t>
            </a:r>
            <a:r>
              <a:rPr lang="vi-VN">
                <a:latin typeface="Calibri"/>
                <a:cs typeface="Calibri"/>
              </a:rPr>
              <a:t>dang </a:t>
            </a:r>
            <a:r>
              <a:rPr lang="vi-VN" spc="-2">
                <a:latin typeface="Calibri"/>
                <a:cs typeface="Calibri"/>
              </a:rPr>
              <a:t>của </a:t>
            </a:r>
            <a:r>
              <a:rPr lang="vi-VN" spc="-4">
                <a:latin typeface="Calibri"/>
                <a:cs typeface="Calibri"/>
              </a:rPr>
              <a:t>cả trang </a:t>
            </a:r>
            <a:r>
              <a:rPr lang="vi-VN" spc="-11">
                <a:latin typeface="Calibri"/>
                <a:cs typeface="Calibri"/>
              </a:rPr>
              <a:t>Web </a:t>
            </a:r>
            <a:r>
              <a:rPr lang="vi-VN" spc="-2">
                <a:latin typeface="Calibri"/>
                <a:cs typeface="Calibri"/>
              </a:rPr>
              <a:t>tĩnh </a:t>
            </a:r>
            <a:r>
              <a:rPr lang="vi-VN" spc="-4">
                <a:latin typeface="Calibri"/>
                <a:cs typeface="Calibri"/>
              </a:rPr>
              <a:t>và trang </a:t>
            </a:r>
            <a:r>
              <a:rPr lang="vi-VN" spc="-11">
                <a:latin typeface="Calibri"/>
                <a:cs typeface="Calibri"/>
              </a:rPr>
              <a:t>Web</a:t>
            </a:r>
            <a:r>
              <a:rPr lang="vi-VN" spc="15">
                <a:latin typeface="Calibri"/>
                <a:cs typeface="Calibri"/>
              </a:rPr>
              <a:t> </a:t>
            </a:r>
            <a:r>
              <a:rPr lang="vi-VN" spc="-2">
                <a:latin typeface="Calibri"/>
                <a:cs typeface="Calibri"/>
              </a:rPr>
              <a:t>động.</a:t>
            </a:r>
            <a:endParaRPr lang="vi-VN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2575" y="672584"/>
            <a:ext cx="6556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1313" indent="-341313">
              <a:spcBef>
                <a:spcPts val="600"/>
              </a:spcBef>
              <a:spcAft>
                <a:spcPts val="600"/>
              </a:spcAft>
              <a:buFont typeface="Calibri" pitchFamily="34" charset="0"/>
              <a:buChar char="●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Một số các công nghệ sử dụng để tạo các web sites động: 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37210" y="1346953"/>
            <a:ext cx="525780" cy="46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25780" y="2290150"/>
            <a:ext cx="525780" cy="46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5" name="object 6"/>
          <p:cNvSpPr/>
          <p:nvPr/>
        </p:nvSpPr>
        <p:spPr>
          <a:xfrm>
            <a:off x="1104759" y="4618368"/>
            <a:ext cx="10290951" cy="719442"/>
          </a:xfrm>
          <a:custGeom>
            <a:avLst/>
            <a:gdLst/>
            <a:ahLst/>
            <a:cxnLst/>
            <a:rect l="l" t="t" r="r" b="b"/>
            <a:pathLst>
              <a:path w="8382000" h="499110">
                <a:moveTo>
                  <a:pt x="8298815" y="0"/>
                </a:moveTo>
                <a:lnTo>
                  <a:pt x="83146" y="0"/>
                </a:lnTo>
                <a:lnTo>
                  <a:pt x="50781" y="6532"/>
                </a:lnTo>
                <a:lnTo>
                  <a:pt x="24352" y="24352"/>
                </a:lnTo>
                <a:lnTo>
                  <a:pt x="6533" y="50792"/>
                </a:lnTo>
                <a:lnTo>
                  <a:pt x="0" y="83185"/>
                </a:lnTo>
                <a:lnTo>
                  <a:pt x="0" y="415670"/>
                </a:lnTo>
                <a:lnTo>
                  <a:pt x="6533" y="448063"/>
                </a:lnTo>
                <a:lnTo>
                  <a:pt x="24352" y="474503"/>
                </a:lnTo>
                <a:lnTo>
                  <a:pt x="50781" y="492323"/>
                </a:lnTo>
                <a:lnTo>
                  <a:pt x="83146" y="498855"/>
                </a:lnTo>
                <a:lnTo>
                  <a:pt x="8298815" y="498855"/>
                </a:lnTo>
                <a:lnTo>
                  <a:pt x="8331207" y="492323"/>
                </a:lnTo>
                <a:lnTo>
                  <a:pt x="8357647" y="474503"/>
                </a:lnTo>
                <a:lnTo>
                  <a:pt x="8375467" y="448063"/>
                </a:lnTo>
                <a:lnTo>
                  <a:pt x="8382000" y="415670"/>
                </a:lnTo>
                <a:lnTo>
                  <a:pt x="8382000" y="83185"/>
                </a:lnTo>
                <a:lnTo>
                  <a:pt x="8375467" y="50792"/>
                </a:lnTo>
                <a:lnTo>
                  <a:pt x="8357647" y="24352"/>
                </a:lnTo>
                <a:lnTo>
                  <a:pt x="8331207" y="6532"/>
                </a:lnTo>
                <a:lnTo>
                  <a:pt x="8298815" y="0"/>
                </a:lnTo>
                <a:close/>
              </a:path>
            </a:pathLst>
          </a:cu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105636" y="4643728"/>
            <a:ext cx="9848722" cy="1051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22">
              <a:spcBef>
                <a:spcPts val="467"/>
              </a:spcBef>
            </a:pPr>
            <a:r>
              <a:rPr lang="en-US" spc="-11">
                <a:latin typeface="Calibri"/>
                <a:cs typeface="Calibri"/>
              </a:rPr>
              <a:t>HTML động sử dụng JavaScript và CSS để tạo các trang web động và chuyển đổi các nhìn và cảm nhận cái</a:t>
            </a:r>
          </a:p>
          <a:p>
            <a:pPr marL="7522">
              <a:spcBef>
                <a:spcPts val="467"/>
              </a:spcBef>
            </a:pPr>
            <a:r>
              <a:rPr lang="en-US" spc="-11">
                <a:latin typeface="Calibri"/>
                <a:cs typeface="Calibri"/>
              </a:rPr>
              <a:t>nhìn và cảm nhận về các trang web </a:t>
            </a:r>
          </a:p>
          <a:p>
            <a:pPr marL="7522">
              <a:spcBef>
                <a:spcPts val="467"/>
              </a:spcBef>
            </a:pPr>
            <a:endParaRPr lang="vi-VN" dirty="0">
              <a:latin typeface="Calibri"/>
              <a:cs typeface="Calibri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25780" y="4705563"/>
            <a:ext cx="525780" cy="46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6" name="object 6"/>
          <p:cNvSpPr/>
          <p:nvPr/>
        </p:nvSpPr>
        <p:spPr>
          <a:xfrm>
            <a:off x="1100430" y="3339496"/>
            <a:ext cx="10295280" cy="776717"/>
          </a:xfrm>
          <a:custGeom>
            <a:avLst/>
            <a:gdLst/>
            <a:ahLst/>
            <a:cxnLst/>
            <a:rect l="l" t="t" r="r" b="b"/>
            <a:pathLst>
              <a:path w="8382000" h="499110">
                <a:moveTo>
                  <a:pt x="8298815" y="0"/>
                </a:moveTo>
                <a:lnTo>
                  <a:pt x="83146" y="0"/>
                </a:lnTo>
                <a:lnTo>
                  <a:pt x="50781" y="6532"/>
                </a:lnTo>
                <a:lnTo>
                  <a:pt x="24352" y="24352"/>
                </a:lnTo>
                <a:lnTo>
                  <a:pt x="6533" y="50792"/>
                </a:lnTo>
                <a:lnTo>
                  <a:pt x="0" y="83185"/>
                </a:lnTo>
                <a:lnTo>
                  <a:pt x="0" y="415670"/>
                </a:lnTo>
                <a:lnTo>
                  <a:pt x="6533" y="448063"/>
                </a:lnTo>
                <a:lnTo>
                  <a:pt x="24352" y="474503"/>
                </a:lnTo>
                <a:lnTo>
                  <a:pt x="50781" y="492323"/>
                </a:lnTo>
                <a:lnTo>
                  <a:pt x="83146" y="498855"/>
                </a:lnTo>
                <a:lnTo>
                  <a:pt x="8298815" y="498855"/>
                </a:lnTo>
                <a:lnTo>
                  <a:pt x="8331207" y="492323"/>
                </a:lnTo>
                <a:lnTo>
                  <a:pt x="8357647" y="474503"/>
                </a:lnTo>
                <a:lnTo>
                  <a:pt x="8375467" y="448063"/>
                </a:lnTo>
                <a:lnTo>
                  <a:pt x="8382000" y="415670"/>
                </a:lnTo>
                <a:lnTo>
                  <a:pt x="8382000" y="83185"/>
                </a:lnTo>
                <a:lnTo>
                  <a:pt x="8375467" y="50792"/>
                </a:lnTo>
                <a:lnTo>
                  <a:pt x="8357647" y="24352"/>
                </a:lnTo>
                <a:lnTo>
                  <a:pt x="8331207" y="6532"/>
                </a:lnTo>
                <a:lnTo>
                  <a:pt x="8298815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Rectangle 26"/>
          <p:cNvSpPr/>
          <p:nvPr/>
        </p:nvSpPr>
        <p:spPr>
          <a:xfrm>
            <a:off x="1119339" y="3405763"/>
            <a:ext cx="10324237" cy="7104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22">
              <a:spcBef>
                <a:spcPts val="467"/>
              </a:spcBef>
            </a:pPr>
            <a:r>
              <a:rPr lang="en-US" spc="-2">
                <a:latin typeface="Calibri"/>
                <a:cs typeface="Calibri"/>
              </a:rPr>
              <a:t>HTML có thể mở rộng thêm khi sử dụng JavaScript, hiển thị dữ liệu người dùng định nghĩa theo yêu cầu mỗi </a:t>
            </a:r>
          </a:p>
          <a:p>
            <a:pPr marL="7522">
              <a:spcBef>
                <a:spcPts val="467"/>
              </a:spcBef>
            </a:pPr>
            <a:r>
              <a:rPr lang="en-US" spc="-2">
                <a:latin typeface="Calibri"/>
                <a:cs typeface="Calibri"/>
              </a:rPr>
              <a:t>mỗi trang web được tải lại trong trình duyệt  </a:t>
            </a:r>
            <a:endParaRPr lang="vi-VN" dirty="0">
              <a:latin typeface="Calibri"/>
              <a:cs typeface="Calibri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525780" y="3413366"/>
            <a:ext cx="525780" cy="484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09273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cs typeface="Arial" pitchFamily="34" charset="0"/>
              </a:rPr>
              <a:t>Lịch sử phát triển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4289" y="6461327"/>
            <a:ext cx="11261290" cy="365125"/>
          </a:xfrm>
        </p:spPr>
        <p:txBody>
          <a:bodyPr/>
          <a:lstStyle/>
          <a:p>
            <a:r>
              <a:rPr lang="vi-VN" dirty="0"/>
              <a:t>Bài </a:t>
            </a:r>
            <a:r>
              <a:rPr lang="en-US" dirty="0"/>
              <a:t>1</a:t>
            </a:r>
            <a:r>
              <a:rPr lang="vi-VN" dirty="0"/>
              <a:t> -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Web</a:t>
            </a:r>
            <a:endParaRPr lang="vi-V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12</a:t>
            </a:fld>
            <a:endParaRPr lang="vi-V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612373"/>
            <a:ext cx="10298143" cy="489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101231" y="2351365"/>
            <a:ext cx="7155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850"/>
            <a:r>
              <a:rPr lang="vi-VN" spc="-2">
                <a:latin typeface="Calibri"/>
                <a:cs typeface="Calibri"/>
              </a:rPr>
              <a:t>.</a:t>
            </a:r>
            <a:endParaRPr lang="vi-VN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2575" y="672584"/>
            <a:ext cx="10799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1313" indent="-341313">
              <a:spcBef>
                <a:spcPts val="600"/>
              </a:spcBef>
              <a:spcAft>
                <a:spcPts val="600"/>
              </a:spcAft>
              <a:buFont typeface="Calibri" pitchFamily="34" charset="0"/>
              <a:buChar char="●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HTML đã được phát triển qua nhiều năm với nhiều sự cải tiến thông qua các phiên bản khác nhau: 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19E6443-88A3-4F41-83F5-F3C2EC217E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173044"/>
              </p:ext>
            </p:extLst>
          </p:nvPr>
        </p:nvGraphicFramePr>
        <p:xfrm>
          <a:off x="2032000" y="2351365"/>
          <a:ext cx="8128000" cy="2937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0970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41" y="102223"/>
            <a:ext cx="12096883" cy="391310"/>
          </a:xfrm>
          <a:prstGeom prst="rect">
            <a:avLst/>
          </a:prstGeom>
        </p:spPr>
        <p:txBody>
          <a:bodyPr vert="horz" wrap="square" lIns="0" tIns="11860" rIns="0" bIns="0" rtlCol="0" anchor="ctr">
            <a:spAutoFit/>
          </a:bodyPr>
          <a:lstStyle/>
          <a:p>
            <a:pPr marL="12483">
              <a:lnSpc>
                <a:spcPct val="100000"/>
              </a:lnSpc>
              <a:spcBef>
                <a:spcPts val="94"/>
              </a:spcBef>
            </a:pPr>
            <a:r>
              <a:rPr lang="vi-VN" sz="2465" b="1" spc="-9" dirty="0">
                <a:latin typeface="+mn-lt"/>
              </a:rPr>
              <a:t>LỊCH </a:t>
            </a:r>
            <a:r>
              <a:rPr lang="vi-VN" sz="2465" b="1" spc="-4" dirty="0">
                <a:latin typeface="+mn-lt"/>
              </a:rPr>
              <a:t>SỬ </a:t>
            </a:r>
            <a:r>
              <a:rPr lang="vi-VN" sz="2465" b="1" spc="-16" dirty="0">
                <a:latin typeface="+mn-lt"/>
              </a:rPr>
              <a:t>PHÁT </a:t>
            </a:r>
            <a:r>
              <a:rPr lang="vi-VN" sz="2465" b="1" spc="-4" dirty="0">
                <a:latin typeface="+mn-lt"/>
              </a:rPr>
              <a:t>TRIỂN</a:t>
            </a:r>
            <a:r>
              <a:rPr lang="vi-VN" sz="2465" b="1" spc="-40" dirty="0">
                <a:latin typeface="+mn-lt"/>
              </a:rPr>
              <a:t> </a:t>
            </a:r>
            <a:r>
              <a:rPr lang="vi-VN" sz="2465" b="1" dirty="0">
                <a:latin typeface="+mn-lt"/>
              </a:rPr>
              <a:t>2-2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8A26DF-F04E-4C96-AC00-B6E16500B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pc="4" dirty="0">
                <a:latin typeface="Calibri"/>
                <a:cs typeface="Calibri"/>
              </a:rPr>
              <a:t>Những tính năng</a:t>
            </a:r>
            <a:r>
              <a:rPr lang="vi-VN" spc="-4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cơ bản </a:t>
            </a:r>
            <a:r>
              <a:rPr lang="vi-VN" spc="4" dirty="0">
                <a:latin typeface="Calibri"/>
                <a:cs typeface="Calibri"/>
              </a:rPr>
              <a:t>của </a:t>
            </a:r>
            <a:r>
              <a:rPr lang="vi-VN" dirty="0">
                <a:latin typeface="Calibri"/>
                <a:cs typeface="Calibri"/>
              </a:rPr>
              <a:t>HTML</a:t>
            </a:r>
            <a:r>
              <a:rPr lang="vi-VN" spc="-83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5:</a:t>
            </a:r>
            <a:endParaRPr lang="en-US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pPr lvl="1"/>
            <a:r>
              <a:rPr lang="en-US" spc="-2" dirty="0" err="1">
                <a:latin typeface="Calibri"/>
                <a:cs typeface="Calibri"/>
              </a:rPr>
              <a:t>Giới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thiệu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những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tính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năng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mới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dựa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4" dirty="0" err="1">
                <a:latin typeface="Calibri"/>
                <a:cs typeface="Calibri"/>
              </a:rPr>
              <a:t>trên</a:t>
            </a:r>
            <a:r>
              <a:rPr lang="en-US" spc="-4" dirty="0">
                <a:latin typeface="Calibri"/>
                <a:cs typeface="Calibri"/>
              </a:rPr>
              <a:t> HTML, </a:t>
            </a:r>
            <a:r>
              <a:rPr lang="en-US" spc="-2" dirty="0">
                <a:latin typeface="Calibri"/>
                <a:cs typeface="Calibri"/>
              </a:rPr>
              <a:t>CSS, DOM, </a:t>
            </a:r>
            <a:r>
              <a:rPr lang="en-US" dirty="0">
                <a:latin typeface="Calibri"/>
                <a:cs typeface="Calibri"/>
              </a:rPr>
              <a:t>and</a:t>
            </a:r>
            <a:r>
              <a:rPr lang="en-US" spc="29" dirty="0">
                <a:latin typeface="Calibri"/>
                <a:cs typeface="Calibri"/>
              </a:rPr>
              <a:t> </a:t>
            </a:r>
            <a:r>
              <a:rPr lang="en-US" spc="-4" dirty="0">
                <a:latin typeface="Calibri"/>
                <a:cs typeface="Calibri"/>
              </a:rPr>
              <a:t>JavaScript.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vi-VN" dirty="0">
                <a:latin typeface="Calibri"/>
                <a:cs typeface="Calibri"/>
              </a:rPr>
              <a:t>Nhiều đánh </a:t>
            </a:r>
            <a:r>
              <a:rPr lang="vi-VN" spc="-2" dirty="0">
                <a:latin typeface="Calibri"/>
                <a:cs typeface="Calibri"/>
              </a:rPr>
              <a:t>dấu </a:t>
            </a:r>
            <a:r>
              <a:rPr lang="vi-VN" dirty="0">
                <a:latin typeface="Calibri"/>
                <a:cs typeface="Calibri"/>
              </a:rPr>
              <a:t>được </a:t>
            </a:r>
            <a:r>
              <a:rPr lang="vi-VN" spc="-2" dirty="0">
                <a:latin typeface="Calibri"/>
                <a:cs typeface="Calibri"/>
              </a:rPr>
              <a:t>sử dụng </a:t>
            </a:r>
            <a:r>
              <a:rPr lang="vi-VN" dirty="0">
                <a:latin typeface="Calibri"/>
                <a:cs typeface="Calibri"/>
              </a:rPr>
              <a:t>để </a:t>
            </a:r>
            <a:r>
              <a:rPr lang="vi-VN" spc="-4" dirty="0">
                <a:latin typeface="Calibri"/>
                <a:cs typeface="Calibri"/>
              </a:rPr>
              <a:t>thay </a:t>
            </a:r>
            <a:r>
              <a:rPr lang="vi-VN" dirty="0">
                <a:latin typeface="Calibri"/>
                <a:cs typeface="Calibri"/>
              </a:rPr>
              <a:t>thế cho </a:t>
            </a:r>
            <a:r>
              <a:rPr lang="vi-VN" spc="-2" dirty="0">
                <a:latin typeface="Calibri"/>
                <a:cs typeface="Calibri"/>
              </a:rPr>
              <a:t>kịch bản. </a:t>
            </a:r>
            <a:endParaRPr lang="en-US" spc="-2" dirty="0">
              <a:latin typeface="Calibri"/>
              <a:cs typeface="Calibri"/>
            </a:endParaRPr>
          </a:p>
          <a:p>
            <a:pPr lvl="1"/>
            <a:endParaRPr lang="vi-VN" spc="-2" dirty="0">
              <a:latin typeface="Calibri"/>
              <a:cs typeface="Calibri"/>
            </a:endParaRPr>
          </a:p>
          <a:p>
            <a:pPr lvl="1"/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Phải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độc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lập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4" dirty="0" err="1">
                <a:latin typeface="Calibri"/>
                <a:cs typeface="Calibri"/>
              </a:rPr>
              <a:t>trên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thiết</a:t>
            </a:r>
            <a:r>
              <a:rPr lang="en-US" spc="4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bị</a:t>
            </a:r>
            <a:r>
              <a:rPr lang="en-US" spc="-2" dirty="0">
                <a:latin typeface="Calibri"/>
                <a:cs typeface="Calibri"/>
              </a:rPr>
              <a:t>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en-US" spc="-4" dirty="0" err="1">
                <a:latin typeface="Calibri"/>
                <a:cs typeface="Calibri"/>
              </a:rPr>
              <a:t>Tích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hợp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nhiều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2" dirty="0">
                <a:latin typeface="Calibri"/>
                <a:cs typeface="Calibri"/>
              </a:rPr>
              <a:t>plug-in.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r>
              <a:rPr lang="vi-VN" dirty="0">
                <a:latin typeface="Calibri"/>
                <a:cs typeface="Calibri"/>
              </a:rPr>
              <a:t>Khả </a:t>
            </a:r>
            <a:r>
              <a:rPr lang="vi-VN" spc="-2" dirty="0">
                <a:latin typeface="Calibri"/>
                <a:cs typeface="Calibri"/>
              </a:rPr>
              <a:t>năng </a:t>
            </a:r>
            <a:r>
              <a:rPr lang="vi-VN" dirty="0">
                <a:latin typeface="Calibri"/>
                <a:cs typeface="Calibri"/>
              </a:rPr>
              <a:t>điều khiển </a:t>
            </a:r>
            <a:r>
              <a:rPr lang="vi-VN" spc="-2" dirty="0">
                <a:latin typeface="Calibri"/>
                <a:cs typeface="Calibri"/>
              </a:rPr>
              <a:t>lỗi </a:t>
            </a:r>
            <a:r>
              <a:rPr lang="vi-VN" spc="-4" dirty="0">
                <a:latin typeface="Calibri"/>
                <a:cs typeface="Calibri"/>
              </a:rPr>
              <a:t>tốt</a:t>
            </a:r>
            <a:r>
              <a:rPr lang="vi-VN" spc="-7" dirty="0">
                <a:latin typeface="Calibri"/>
                <a:cs typeface="Calibri"/>
              </a:rPr>
              <a:t> </a:t>
            </a:r>
            <a:r>
              <a:rPr lang="vi-VN" spc="-2" dirty="0">
                <a:latin typeface="Calibri"/>
                <a:cs typeface="Calibri"/>
              </a:rPr>
              <a:t>hơn.</a:t>
            </a:r>
            <a:endParaRPr lang="en-US" spc="-2" dirty="0">
              <a:latin typeface="Calibri"/>
              <a:cs typeface="Calibri"/>
            </a:endParaRPr>
          </a:p>
          <a:p>
            <a:pPr lvl="1"/>
            <a:endParaRPr lang="vi-VN" dirty="0">
              <a:latin typeface="Calibri"/>
              <a:cs typeface="Calibri"/>
            </a:endParaRPr>
          </a:p>
          <a:p>
            <a:pPr lvl="1"/>
            <a:r>
              <a:rPr lang="vi-VN" spc="-22" dirty="0">
                <a:latin typeface="Calibri"/>
                <a:cs typeface="Calibri"/>
              </a:rPr>
              <a:t>Tầm </a:t>
            </a:r>
            <a:r>
              <a:rPr lang="vi-VN" spc="-2" dirty="0">
                <a:latin typeface="Calibri"/>
                <a:cs typeface="Calibri"/>
              </a:rPr>
              <a:t>nhìn </a:t>
            </a:r>
            <a:r>
              <a:rPr lang="vi-VN" spc="-4" dirty="0">
                <a:latin typeface="Calibri"/>
                <a:cs typeface="Calibri"/>
              </a:rPr>
              <a:t>tốt </a:t>
            </a:r>
            <a:r>
              <a:rPr lang="vi-VN" spc="-2" dirty="0">
                <a:latin typeface="Calibri"/>
                <a:cs typeface="Calibri"/>
              </a:rPr>
              <a:t>hơn </a:t>
            </a:r>
            <a:r>
              <a:rPr lang="vi-VN" dirty="0">
                <a:latin typeface="Calibri"/>
                <a:cs typeface="Calibri"/>
              </a:rPr>
              <a:t>cho </a:t>
            </a:r>
            <a:r>
              <a:rPr lang="vi-VN" spc="-2" dirty="0">
                <a:latin typeface="Calibri"/>
                <a:cs typeface="Calibri"/>
              </a:rPr>
              <a:t>tiến trình phát triển</a:t>
            </a:r>
            <a:r>
              <a:rPr lang="vi-VN" spc="55" dirty="0">
                <a:latin typeface="Calibri"/>
                <a:cs typeface="Calibri"/>
              </a:rPr>
              <a:t> </a:t>
            </a:r>
            <a:r>
              <a:rPr lang="vi-VN" spc="-2" dirty="0">
                <a:latin typeface="Calibri"/>
                <a:cs typeface="Calibri"/>
              </a:rPr>
              <a:t>chung</a:t>
            </a:r>
            <a:endParaRPr lang="vi-VN" dirty="0">
              <a:latin typeface="Calibri"/>
              <a:cs typeface="Calibri"/>
            </a:endParaRPr>
          </a:p>
          <a:p>
            <a:pPr lvl="1"/>
            <a:endParaRPr lang="vi-VN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4968">
              <a:lnSpc>
                <a:spcPts val="1412"/>
              </a:lnSpc>
            </a:pPr>
            <a:fld id="{81D60167-4931-47E6-BA6A-407CBD079E47}" type="slidenum">
              <a:rPr dirty="0"/>
              <a:pPr marL="24968">
                <a:lnSpc>
                  <a:spcPts val="1412"/>
                </a:lnSpc>
              </a:pPr>
              <a:t>13</a:t>
            </a:fld>
            <a:endParaRPr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6636060-FC57-4469-B2A2-CF0CEA02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289" y="6461327"/>
            <a:ext cx="11261290" cy="365125"/>
          </a:xfrm>
        </p:spPr>
        <p:txBody>
          <a:bodyPr/>
          <a:lstStyle/>
          <a:p>
            <a:r>
              <a:rPr lang="vi-VN" dirty="0"/>
              <a:t>Bài </a:t>
            </a:r>
            <a:r>
              <a:rPr lang="en-US" dirty="0"/>
              <a:t>1</a:t>
            </a:r>
            <a:r>
              <a:rPr lang="vi-VN" dirty="0"/>
              <a:t> -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Web</a:t>
            </a:r>
            <a:endParaRPr lang="vi-V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1396" y="2156733"/>
            <a:ext cx="3375121" cy="25291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3" name="object 3"/>
          <p:cNvSpPr/>
          <p:nvPr/>
        </p:nvSpPr>
        <p:spPr>
          <a:xfrm>
            <a:off x="1742891" y="86869"/>
            <a:ext cx="7749222" cy="5425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041" y="102223"/>
            <a:ext cx="12096883" cy="391310"/>
          </a:xfrm>
          <a:prstGeom prst="rect">
            <a:avLst/>
          </a:prstGeom>
        </p:spPr>
        <p:txBody>
          <a:bodyPr vert="horz" wrap="square" lIns="0" tIns="11860" rIns="0" bIns="0" rtlCol="0" anchor="ctr">
            <a:spAutoFit/>
          </a:bodyPr>
          <a:lstStyle/>
          <a:p>
            <a:pPr marL="12483">
              <a:lnSpc>
                <a:spcPct val="100000"/>
              </a:lnSpc>
              <a:spcBef>
                <a:spcPts val="94"/>
              </a:spcBef>
            </a:pPr>
            <a:r>
              <a:rPr lang="vi-VN" sz="2465" b="1" spc="-4" dirty="0">
                <a:latin typeface="+mn-lt"/>
              </a:rPr>
              <a:t>BỐ CỤC CỦA </a:t>
            </a:r>
            <a:r>
              <a:rPr lang="vi-VN" sz="2465" b="1" spc="-20" dirty="0">
                <a:latin typeface="+mn-lt"/>
              </a:rPr>
              <a:t>TRANG TRONG </a:t>
            </a:r>
            <a:r>
              <a:rPr lang="vi-VN" sz="2465" b="1" spc="-9" dirty="0">
                <a:latin typeface="+mn-lt"/>
              </a:rPr>
              <a:t>HTML </a:t>
            </a:r>
            <a:r>
              <a:rPr lang="vi-VN" sz="2465" b="1" spc="-4" dirty="0">
                <a:latin typeface="+mn-lt"/>
              </a:rPr>
              <a:t>5</a:t>
            </a:r>
            <a:r>
              <a:rPr lang="vi-VN" sz="2465" b="1" spc="25" dirty="0">
                <a:latin typeface="+mn-lt"/>
              </a:rPr>
              <a:t> </a:t>
            </a:r>
            <a:r>
              <a:rPr lang="vi-VN" sz="2465" b="1" dirty="0">
                <a:latin typeface="+mn-lt"/>
              </a:rPr>
              <a:t>1-2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02BC231-3705-4DA1-9A01-B305FD78A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8" y="614683"/>
            <a:ext cx="12096884" cy="548450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4968">
              <a:lnSpc>
                <a:spcPts val="1412"/>
              </a:lnSpc>
            </a:pPr>
            <a:fld id="{81D60167-4931-47E6-BA6A-407CBD079E47}" type="slidenum">
              <a:rPr dirty="0"/>
              <a:pPr marL="24968">
                <a:lnSpc>
                  <a:spcPts val="1412"/>
                </a:lnSpc>
              </a:pPr>
              <a:t>14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751762" y="1138429"/>
            <a:ext cx="3572127" cy="2023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6" name="object 6"/>
          <p:cNvSpPr txBox="1"/>
          <p:nvPr/>
        </p:nvSpPr>
        <p:spPr>
          <a:xfrm>
            <a:off x="2327542" y="1755775"/>
            <a:ext cx="1744155" cy="633791"/>
          </a:xfrm>
          <a:prstGeom prst="rect">
            <a:avLst/>
          </a:prstGeom>
        </p:spPr>
        <p:txBody>
          <a:bodyPr vert="horz" wrap="square" lIns="0" tIns="13108" rIns="0" bIns="0" rtlCol="0">
            <a:spAutoFit/>
          </a:bodyPr>
          <a:lstStyle/>
          <a:p>
            <a:pPr marL="11860" marR="4995" algn="ctr">
              <a:spcBef>
                <a:spcPts val="103"/>
              </a:spcBef>
            </a:pPr>
            <a:r>
              <a:rPr sz="1344" b="1" dirty="0">
                <a:solidFill>
                  <a:srgbClr val="FFFFFF"/>
                </a:solidFill>
                <a:latin typeface="Calibri"/>
                <a:cs typeface="Calibri"/>
              </a:rPr>
              <a:t>Có </a:t>
            </a:r>
            <a:r>
              <a:rPr sz="1344" b="1" spc="-9" dirty="0">
                <a:solidFill>
                  <a:srgbClr val="FFFFFF"/>
                </a:solidFill>
                <a:latin typeface="Calibri"/>
                <a:cs typeface="Calibri"/>
              </a:rPr>
              <a:t>logo, </a:t>
            </a:r>
            <a:r>
              <a:rPr sz="1344" b="1" spc="-34" dirty="0">
                <a:solidFill>
                  <a:srgbClr val="FFFFFF"/>
                </a:solidFill>
                <a:latin typeface="Calibri"/>
                <a:cs typeface="Calibri"/>
              </a:rPr>
              <a:t>Tên, </a:t>
            </a:r>
            <a:r>
              <a:rPr sz="1344" b="1" spc="-4" dirty="0">
                <a:solidFill>
                  <a:srgbClr val="FFFFFF"/>
                </a:solidFill>
                <a:latin typeface="Calibri"/>
                <a:cs typeface="Calibri"/>
              </a:rPr>
              <a:t>Tiêu </a:t>
            </a:r>
            <a:r>
              <a:rPr sz="1344" b="1" dirty="0">
                <a:solidFill>
                  <a:srgbClr val="FFFFFF"/>
                </a:solidFill>
                <a:latin typeface="Calibri"/>
                <a:cs typeface="Calibri"/>
              </a:rPr>
              <a:t>đề,</a:t>
            </a:r>
            <a:r>
              <a:rPr sz="1344" b="1" spc="-7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44" b="1" spc="-16" dirty="0">
                <a:solidFill>
                  <a:srgbClr val="FFFFFF"/>
                </a:solidFill>
                <a:latin typeface="Calibri"/>
                <a:cs typeface="Calibri"/>
              </a:rPr>
              <a:t>và  </a:t>
            </a:r>
            <a:r>
              <a:rPr sz="1344" b="1" dirty="0">
                <a:solidFill>
                  <a:srgbClr val="FFFFFF"/>
                </a:solidFill>
                <a:latin typeface="Calibri"/>
                <a:cs typeface="Calibri"/>
              </a:rPr>
              <a:t>mô </a:t>
            </a:r>
            <a:r>
              <a:rPr sz="1344" b="1" spc="-4" dirty="0">
                <a:solidFill>
                  <a:srgbClr val="FFFFFF"/>
                </a:solidFill>
                <a:latin typeface="Calibri"/>
                <a:cs typeface="Calibri"/>
              </a:rPr>
              <a:t>tả </a:t>
            </a:r>
            <a:r>
              <a:rPr sz="1344" b="1" spc="-9" dirty="0">
                <a:solidFill>
                  <a:srgbClr val="FFFFFF"/>
                </a:solidFill>
                <a:latin typeface="Calibri"/>
                <a:cs typeface="Calibri"/>
              </a:rPr>
              <a:t>ngắn </a:t>
            </a:r>
            <a:r>
              <a:rPr sz="1344" b="1" spc="-4" dirty="0">
                <a:solidFill>
                  <a:srgbClr val="FFFFFF"/>
                </a:solidFill>
                <a:latin typeface="Calibri"/>
                <a:cs typeface="Calibri"/>
              </a:rPr>
              <a:t>gọn </a:t>
            </a:r>
            <a:r>
              <a:rPr sz="1344" b="1" spc="-9" dirty="0">
                <a:solidFill>
                  <a:srgbClr val="FFFFFF"/>
                </a:solidFill>
                <a:latin typeface="Calibri"/>
                <a:cs typeface="Calibri"/>
              </a:rPr>
              <a:t>về  trang</a:t>
            </a:r>
            <a:r>
              <a:rPr sz="1344" b="1" spc="-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44" b="1" spc="-2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endParaRPr sz="1344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55698" y="2421637"/>
            <a:ext cx="3777728" cy="2221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8" name="object 8"/>
          <p:cNvSpPr txBox="1"/>
          <p:nvPr/>
        </p:nvSpPr>
        <p:spPr>
          <a:xfrm>
            <a:off x="8038853" y="3020951"/>
            <a:ext cx="1800239" cy="840642"/>
          </a:xfrm>
          <a:prstGeom prst="rect">
            <a:avLst/>
          </a:prstGeom>
        </p:spPr>
        <p:txBody>
          <a:bodyPr vert="horz" wrap="square" lIns="0" tIns="13108" rIns="0" bIns="0" rtlCol="0">
            <a:spAutoFit/>
          </a:bodyPr>
          <a:lstStyle/>
          <a:p>
            <a:pPr marL="11860" marR="4995" algn="ctr">
              <a:spcBef>
                <a:spcPts val="103"/>
              </a:spcBef>
            </a:pPr>
            <a:r>
              <a:rPr sz="1344" b="1" dirty="0">
                <a:solidFill>
                  <a:srgbClr val="FFFFFF"/>
                </a:solidFill>
                <a:latin typeface="Calibri"/>
                <a:cs typeface="Calibri"/>
              </a:rPr>
              <a:t>Bao </a:t>
            </a:r>
            <a:r>
              <a:rPr sz="1344" b="1" spc="-4" dirty="0">
                <a:solidFill>
                  <a:srgbClr val="FFFFFF"/>
                </a:solidFill>
                <a:latin typeface="Calibri"/>
                <a:cs typeface="Calibri"/>
              </a:rPr>
              <a:t>gồm các </a:t>
            </a:r>
            <a:r>
              <a:rPr sz="1344" b="1" dirty="0">
                <a:solidFill>
                  <a:srgbClr val="FFFFFF"/>
                </a:solidFill>
                <a:latin typeface="Calibri"/>
                <a:cs typeface="Calibri"/>
              </a:rPr>
              <a:t>liên </a:t>
            </a:r>
            <a:r>
              <a:rPr sz="1344" b="1" spc="-20" dirty="0">
                <a:solidFill>
                  <a:srgbClr val="FFFFFF"/>
                </a:solidFill>
                <a:latin typeface="Calibri"/>
                <a:cs typeface="Calibri"/>
              </a:rPr>
              <a:t>kết</a:t>
            </a:r>
            <a:r>
              <a:rPr sz="1344" b="1" spc="-11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44" b="1" spc="-4" dirty="0">
                <a:solidFill>
                  <a:srgbClr val="FFFFFF"/>
                </a:solidFill>
                <a:latin typeface="Calibri"/>
                <a:cs typeface="Calibri"/>
              </a:rPr>
              <a:t>đến  </a:t>
            </a:r>
            <a:r>
              <a:rPr sz="1344" b="1" dirty="0">
                <a:solidFill>
                  <a:srgbClr val="FFFFFF"/>
                </a:solidFill>
                <a:latin typeface="Calibri"/>
                <a:cs typeface="Calibri"/>
              </a:rPr>
              <a:t>nội dung </a:t>
            </a:r>
            <a:r>
              <a:rPr sz="1344" b="1" spc="-4" dirty="0">
                <a:solidFill>
                  <a:srgbClr val="FFFFFF"/>
                </a:solidFill>
                <a:latin typeface="Calibri"/>
                <a:cs typeface="Calibri"/>
              </a:rPr>
              <a:t>trong</a:t>
            </a:r>
            <a:r>
              <a:rPr sz="1344" b="1" spc="-9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44" b="1" spc="-9" dirty="0">
                <a:solidFill>
                  <a:srgbClr val="FFFFFF"/>
                </a:solidFill>
                <a:latin typeface="Calibri"/>
                <a:cs typeface="Calibri"/>
              </a:rPr>
              <a:t>trang</a:t>
            </a:r>
            <a:endParaRPr sz="1344">
              <a:latin typeface="Calibri"/>
              <a:cs typeface="Calibri"/>
            </a:endParaRPr>
          </a:p>
          <a:p>
            <a:pPr marL="202241" marR="195376" algn="ctr"/>
            <a:r>
              <a:rPr sz="1344" b="1" dirty="0">
                <a:solidFill>
                  <a:srgbClr val="FFFFFF"/>
                </a:solidFill>
                <a:latin typeface="Calibri"/>
                <a:cs typeface="Calibri"/>
              </a:rPr>
              <a:t>hoặc liên </a:t>
            </a:r>
            <a:r>
              <a:rPr sz="1344" b="1" spc="-20" dirty="0">
                <a:solidFill>
                  <a:srgbClr val="FFFFFF"/>
                </a:solidFill>
                <a:latin typeface="Calibri"/>
                <a:cs typeface="Calibri"/>
              </a:rPr>
              <a:t>kết ra</a:t>
            </a:r>
            <a:r>
              <a:rPr sz="1344" b="1" spc="-10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44" b="1" dirty="0">
                <a:solidFill>
                  <a:srgbClr val="FFFFFF"/>
                </a:solidFill>
                <a:latin typeface="Calibri"/>
                <a:cs typeface="Calibri"/>
              </a:rPr>
              <a:t>bên  </a:t>
            </a:r>
            <a:r>
              <a:rPr sz="1344" b="1" spc="-4" dirty="0">
                <a:solidFill>
                  <a:srgbClr val="FFFFFF"/>
                </a:solidFill>
                <a:latin typeface="Calibri"/>
                <a:cs typeface="Calibri"/>
              </a:rPr>
              <a:t>ngoài</a:t>
            </a:r>
            <a:endParaRPr sz="1344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82354" y="4064200"/>
            <a:ext cx="3255591" cy="22998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0" name="object 10"/>
          <p:cNvSpPr txBox="1"/>
          <p:nvPr/>
        </p:nvSpPr>
        <p:spPr>
          <a:xfrm>
            <a:off x="4800943" y="4979830"/>
            <a:ext cx="2018412" cy="1047493"/>
          </a:xfrm>
          <a:prstGeom prst="rect">
            <a:avLst/>
          </a:prstGeom>
        </p:spPr>
        <p:txBody>
          <a:bodyPr vert="horz" wrap="square" lIns="0" tIns="13108" rIns="0" bIns="0" rtlCol="0">
            <a:spAutoFit/>
          </a:bodyPr>
          <a:lstStyle/>
          <a:p>
            <a:pPr marL="11860" marR="4995" indent="1248" algn="ctr">
              <a:spcBef>
                <a:spcPts val="103"/>
              </a:spcBef>
            </a:pPr>
            <a:r>
              <a:rPr sz="1344" b="1" spc="-4" dirty="0">
                <a:solidFill>
                  <a:srgbClr val="FFFFFF"/>
                </a:solidFill>
                <a:latin typeface="Calibri"/>
                <a:cs typeface="Calibri"/>
              </a:rPr>
              <a:t>Thông </a:t>
            </a:r>
            <a:r>
              <a:rPr sz="1344" b="1" dirty="0">
                <a:solidFill>
                  <a:srgbClr val="FFFFFF"/>
                </a:solidFill>
                <a:latin typeface="Calibri"/>
                <a:cs typeface="Calibri"/>
              </a:rPr>
              <a:t>tin </a:t>
            </a:r>
            <a:r>
              <a:rPr sz="1344" b="1" spc="-4" dirty="0">
                <a:solidFill>
                  <a:srgbClr val="FFFFFF"/>
                </a:solidFill>
                <a:latin typeface="Calibri"/>
                <a:cs typeface="Calibri"/>
              </a:rPr>
              <a:t>tác giả </a:t>
            </a:r>
            <a:r>
              <a:rPr sz="1344" b="1" dirty="0">
                <a:solidFill>
                  <a:srgbClr val="FFFFFF"/>
                </a:solidFill>
                <a:latin typeface="Calibri"/>
                <a:cs typeface="Calibri"/>
              </a:rPr>
              <a:t>hoặc </a:t>
            </a:r>
            <a:r>
              <a:rPr sz="1344" b="1" spc="-4" dirty="0">
                <a:solidFill>
                  <a:srgbClr val="FFFFFF"/>
                </a:solidFill>
                <a:latin typeface="Calibri"/>
                <a:cs typeface="Calibri"/>
              </a:rPr>
              <a:t>tên  công </a:t>
            </a:r>
            <a:r>
              <a:rPr sz="1344" b="1" spc="-29" dirty="0">
                <a:solidFill>
                  <a:srgbClr val="FFFFFF"/>
                </a:solidFill>
                <a:latin typeface="Calibri"/>
                <a:cs typeface="Calibri"/>
              </a:rPr>
              <a:t>ty, </a:t>
            </a:r>
            <a:r>
              <a:rPr lang="vi-VN" sz="1344" b="1" spc="-4" dirty="0">
                <a:solidFill>
                  <a:srgbClr val="FFFFFF"/>
                </a:solidFill>
                <a:latin typeface="Calibri"/>
                <a:cs typeface="Calibri"/>
              </a:rPr>
              <a:t>liên kết liên quan đến các quy tắc, điều khoản, điều kiện, bản đồ vị trí và các dữ liệu khác.</a:t>
            </a:r>
            <a:endParaRPr sz="1344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52792" y="440437"/>
            <a:ext cx="3155009" cy="2712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2" name="object 12"/>
          <p:cNvSpPr txBox="1"/>
          <p:nvPr/>
        </p:nvSpPr>
        <p:spPr>
          <a:xfrm>
            <a:off x="6984227" y="1222070"/>
            <a:ext cx="1696082" cy="494544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algn="ctr">
              <a:spcBef>
                <a:spcPts val="94"/>
              </a:spcBef>
            </a:pP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Bao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gồm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các liên</a:t>
            </a:r>
            <a:r>
              <a:rPr sz="1568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25" dirty="0">
                <a:solidFill>
                  <a:srgbClr val="FFFFFF"/>
                </a:solidFill>
                <a:latin typeface="Calibri"/>
                <a:cs typeface="Calibri"/>
              </a:rPr>
              <a:t>kết</a:t>
            </a:r>
            <a:endParaRPr sz="1568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điều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 hướng</a:t>
            </a:r>
            <a:endParaRPr sz="1568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27199" y="2967228"/>
            <a:ext cx="3563252" cy="21000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4" name="object 14"/>
          <p:cNvSpPr txBox="1"/>
          <p:nvPr/>
        </p:nvSpPr>
        <p:spPr>
          <a:xfrm>
            <a:off x="2438181" y="3516250"/>
            <a:ext cx="1746620" cy="840642"/>
          </a:xfrm>
          <a:prstGeom prst="rect">
            <a:avLst/>
          </a:prstGeom>
        </p:spPr>
        <p:txBody>
          <a:bodyPr vert="horz" wrap="square" lIns="0" tIns="13108" rIns="0" bIns="0" rtlCol="0">
            <a:spAutoFit/>
          </a:bodyPr>
          <a:lstStyle/>
          <a:p>
            <a:pPr marL="11860" marR="4995" indent="-1248" algn="ctr">
              <a:spcBef>
                <a:spcPts val="103"/>
              </a:spcBef>
            </a:pPr>
            <a:r>
              <a:rPr sz="1344" b="1" dirty="0">
                <a:solidFill>
                  <a:srgbClr val="FFFFFF"/>
                </a:solidFill>
                <a:latin typeface="Calibri"/>
                <a:cs typeface="Calibri"/>
              </a:rPr>
              <a:t>Chứa danh sách sản  phẩm, mô </a:t>
            </a:r>
            <a:r>
              <a:rPr sz="1344" b="1" spc="-4" dirty="0">
                <a:solidFill>
                  <a:srgbClr val="FFFFFF"/>
                </a:solidFill>
                <a:latin typeface="Calibri"/>
                <a:cs typeface="Calibri"/>
              </a:rPr>
              <a:t>tả </a:t>
            </a:r>
            <a:r>
              <a:rPr sz="1344" b="1" dirty="0">
                <a:solidFill>
                  <a:srgbClr val="FFFFFF"/>
                </a:solidFill>
                <a:latin typeface="Calibri"/>
                <a:cs typeface="Calibri"/>
              </a:rPr>
              <a:t>sản</a:t>
            </a:r>
            <a:r>
              <a:rPr sz="1344" b="1" spc="-15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44" b="1" dirty="0">
                <a:solidFill>
                  <a:srgbClr val="FFFFFF"/>
                </a:solidFill>
                <a:latin typeface="Calibri"/>
                <a:cs typeface="Calibri"/>
              </a:rPr>
              <a:t>phẩm,  blogs hoặc </a:t>
            </a:r>
            <a:r>
              <a:rPr sz="1344" b="1" spc="-4" dirty="0">
                <a:solidFill>
                  <a:srgbClr val="FFFFFF"/>
                </a:solidFill>
                <a:latin typeface="Calibri"/>
                <a:cs typeface="Calibri"/>
              </a:rPr>
              <a:t>các </a:t>
            </a:r>
            <a:r>
              <a:rPr sz="1344" b="1" dirty="0">
                <a:solidFill>
                  <a:srgbClr val="FFFFFF"/>
                </a:solidFill>
                <a:latin typeface="Calibri"/>
                <a:cs typeface="Calibri"/>
              </a:rPr>
              <a:t>thông</a:t>
            </a:r>
            <a:r>
              <a:rPr sz="1344" b="1" spc="-12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44" b="1" dirty="0">
                <a:solidFill>
                  <a:srgbClr val="FFFFFF"/>
                </a:solidFill>
                <a:latin typeface="Calibri"/>
                <a:cs typeface="Calibri"/>
              </a:rPr>
              <a:t>tin  khác</a:t>
            </a:r>
            <a:endParaRPr sz="1344">
              <a:latin typeface="Calibri"/>
              <a:cs typeface="Calibri"/>
            </a:endParaRPr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82F92BC7-97B3-46D8-8EEA-D00ABA59F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289" y="6461327"/>
            <a:ext cx="11261290" cy="365125"/>
          </a:xfrm>
        </p:spPr>
        <p:txBody>
          <a:bodyPr/>
          <a:lstStyle/>
          <a:p>
            <a:r>
              <a:rPr lang="vi-VN" dirty="0"/>
              <a:t>Bài </a:t>
            </a:r>
            <a:r>
              <a:rPr lang="en-US" dirty="0"/>
              <a:t>1</a:t>
            </a:r>
            <a:r>
              <a:rPr lang="vi-VN" dirty="0"/>
              <a:t> -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Web</a:t>
            </a:r>
            <a:endParaRPr lang="vi-V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6846" y="86869"/>
            <a:ext cx="8484357" cy="664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41" y="102223"/>
            <a:ext cx="12096883" cy="391310"/>
          </a:xfrm>
          <a:prstGeom prst="rect">
            <a:avLst/>
          </a:prstGeom>
        </p:spPr>
        <p:txBody>
          <a:bodyPr vert="horz" wrap="square" lIns="0" tIns="11860" rIns="0" bIns="0" rtlCol="0" anchor="ctr">
            <a:spAutoFit/>
          </a:bodyPr>
          <a:lstStyle/>
          <a:p>
            <a:pPr marL="12483">
              <a:lnSpc>
                <a:spcPct val="100000"/>
              </a:lnSpc>
              <a:spcBef>
                <a:spcPts val="94"/>
              </a:spcBef>
            </a:pPr>
            <a:r>
              <a:rPr lang="vi-VN" sz="2465" b="1" spc="-4" dirty="0">
                <a:latin typeface="+mn-lt"/>
              </a:rPr>
              <a:t>NHỮNG CẢI THIỆN MỚI </a:t>
            </a:r>
            <a:r>
              <a:rPr lang="vi-VN" sz="2465" b="1" spc="-40" dirty="0">
                <a:latin typeface="+mn-lt"/>
              </a:rPr>
              <a:t>TRONG</a:t>
            </a:r>
            <a:r>
              <a:rPr lang="vi-VN" sz="2465" b="1" spc="9" dirty="0">
                <a:latin typeface="+mn-lt"/>
              </a:rPr>
              <a:t> </a:t>
            </a:r>
            <a:r>
              <a:rPr lang="vi-VN" sz="2465" b="1" spc="-9" dirty="0">
                <a:latin typeface="+mn-lt"/>
              </a:rPr>
              <a:t>HTML5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6D934A9-C607-4596-AE79-85D70AD8E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4968">
              <a:lnSpc>
                <a:spcPts val="1412"/>
              </a:lnSpc>
            </a:pPr>
            <a:fld id="{81D60167-4931-47E6-BA6A-407CBD079E47}" type="slidenum">
              <a:rPr dirty="0"/>
              <a:pPr marL="24968">
                <a:lnSpc>
                  <a:spcPts val="1412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514800" y="2535934"/>
            <a:ext cx="2422834" cy="2116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5" name="object 5"/>
          <p:cNvSpPr txBox="1"/>
          <p:nvPr/>
        </p:nvSpPr>
        <p:spPr>
          <a:xfrm>
            <a:off x="5247712" y="3328543"/>
            <a:ext cx="1019027" cy="391940"/>
          </a:xfrm>
          <a:prstGeom prst="rect">
            <a:avLst/>
          </a:prstGeom>
        </p:spPr>
        <p:txBody>
          <a:bodyPr vert="horz" wrap="square" lIns="0" tIns="12483" rIns="0" bIns="0" rtlCol="0">
            <a:spAutoFit/>
          </a:bodyPr>
          <a:lstStyle/>
          <a:p>
            <a:pPr marL="12483">
              <a:spcBef>
                <a:spcPts val="99"/>
              </a:spcBef>
            </a:pPr>
            <a:r>
              <a:rPr sz="2465" b="1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465" b="1" spc="-9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65" b="1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2465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9070" y="3617975"/>
            <a:ext cx="3515920" cy="2156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7" name="object 7"/>
          <p:cNvSpPr txBox="1"/>
          <p:nvPr/>
        </p:nvSpPr>
        <p:spPr>
          <a:xfrm>
            <a:off x="2725432" y="4102990"/>
            <a:ext cx="1540156" cy="977112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marL="11860" marR="4995" indent="-1873" algn="ctr">
              <a:spcBef>
                <a:spcPts val="94"/>
              </a:spcBef>
            </a:pP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Giúp loại bỏ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các 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plug-in </a:t>
            </a:r>
            <a:r>
              <a:rPr sz="1568" b="1" spc="-16" dirty="0">
                <a:solidFill>
                  <a:srgbClr val="FFFFFF"/>
                </a:solidFill>
                <a:latin typeface="Calibri"/>
                <a:cs typeface="Calibri"/>
              </a:rPr>
              <a:t>và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sử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dụng 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sự hỗ </a:t>
            </a:r>
            <a:r>
              <a:rPr sz="1568" b="1" spc="-16" dirty="0">
                <a:solidFill>
                  <a:srgbClr val="FFFFFF"/>
                </a:solidFill>
                <a:latin typeface="Calibri"/>
                <a:cs typeface="Calibri"/>
              </a:rPr>
              <a:t>trợ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gốc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cho  âm thanh </a:t>
            </a:r>
            <a:r>
              <a:rPr sz="1568" b="1" spc="-16" dirty="0">
                <a:solidFill>
                  <a:srgbClr val="FFFFFF"/>
                </a:solidFill>
                <a:latin typeface="Calibri"/>
                <a:cs typeface="Calibri"/>
              </a:rPr>
              <a:t>và</a:t>
            </a:r>
            <a:r>
              <a:rPr sz="1568" b="1" spc="-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endParaRPr sz="1568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90982" y="3153157"/>
            <a:ext cx="3712646" cy="24048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9" name="object 9"/>
          <p:cNvSpPr txBox="1"/>
          <p:nvPr/>
        </p:nvSpPr>
        <p:spPr>
          <a:xfrm>
            <a:off x="7274136" y="3798191"/>
            <a:ext cx="1704711" cy="977112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marL="12483" marR="4995" indent="625" algn="ctr">
              <a:spcBef>
                <a:spcPts val="94"/>
              </a:spcBef>
            </a:pP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Giúp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tạo </a:t>
            </a:r>
            <a:r>
              <a:rPr sz="1568" b="1" spc="-25" dirty="0">
                <a:solidFill>
                  <a:srgbClr val="FFFFFF"/>
                </a:solidFill>
                <a:latin typeface="Calibri"/>
                <a:cs typeface="Calibri"/>
              </a:rPr>
              <a:t>ra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client sử  dụng </a:t>
            </a:r>
            <a:r>
              <a:rPr sz="1568" b="1" spc="-16" dirty="0">
                <a:solidFill>
                  <a:srgbClr val="FFFFFF"/>
                </a:solidFill>
                <a:latin typeface="Calibri"/>
                <a:cs typeface="Calibri"/>
              </a:rPr>
              <a:t>Internet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phong  phú với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các plug-in 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như</a:t>
            </a:r>
            <a:r>
              <a:rPr sz="1568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Flash</a:t>
            </a:r>
            <a:endParaRPr sz="1568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29908" y="3744469"/>
            <a:ext cx="3177196" cy="26974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1" name="object 11"/>
          <p:cNvSpPr txBox="1"/>
          <p:nvPr/>
        </p:nvSpPr>
        <p:spPr>
          <a:xfrm>
            <a:off x="4966677" y="5066158"/>
            <a:ext cx="1890836" cy="494544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algn="ctr">
              <a:spcBef>
                <a:spcPts val="94"/>
              </a:spcBef>
            </a:pP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Cung cấp mô tả về</a:t>
            </a:r>
            <a:r>
              <a:rPr sz="1568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ngữ</a:t>
            </a:r>
            <a:endParaRPr sz="1568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nghĩa</a:t>
            </a:r>
            <a:endParaRPr sz="1568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51045" y="2005582"/>
            <a:ext cx="3759977" cy="2333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3" name="object 13"/>
          <p:cNvSpPr txBox="1"/>
          <p:nvPr/>
        </p:nvSpPr>
        <p:spPr>
          <a:xfrm>
            <a:off x="7364614" y="2578737"/>
            <a:ext cx="1606101" cy="977112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marL="12483" marR="4995" indent="-625" algn="ctr">
              <a:spcBef>
                <a:spcPts val="94"/>
              </a:spcBef>
            </a:pP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Sử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dụng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tính năng  </a:t>
            </a:r>
            <a:r>
              <a:rPr sz="1568" b="1" spc="-16" dirty="0">
                <a:solidFill>
                  <a:srgbClr val="FFFFFF"/>
                </a:solidFill>
                <a:latin typeface="Calibri"/>
                <a:cs typeface="Calibri"/>
              </a:rPr>
              <a:t>worker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web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để</a:t>
            </a:r>
            <a:r>
              <a:rPr sz="1568" b="1" spc="-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làm  cho </a:t>
            </a:r>
            <a:r>
              <a:rPr sz="1568" b="1" spc="-16" dirty="0">
                <a:solidFill>
                  <a:srgbClr val="FFFFFF"/>
                </a:solidFill>
                <a:latin typeface="Calibri"/>
                <a:cs typeface="Calibri"/>
              </a:rPr>
              <a:t>JavaScript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hiệu 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quả</a:t>
            </a:r>
            <a:r>
              <a:rPr sz="1568" b="1" spc="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hơn</a:t>
            </a:r>
            <a:endParaRPr sz="1568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43433" y="897637"/>
            <a:ext cx="3160927" cy="26151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5" name="object 15"/>
          <p:cNvSpPr txBox="1"/>
          <p:nvPr/>
        </p:nvSpPr>
        <p:spPr>
          <a:xfrm>
            <a:off x="5859707" y="1557655"/>
            <a:ext cx="1723200" cy="735828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marL="226584" marR="4995" indent="-214726">
              <a:spcBef>
                <a:spcPts val="94"/>
              </a:spcBef>
            </a:pP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Cung cấp những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tính  năng lưu trữ</a:t>
            </a:r>
            <a:r>
              <a:rPr sz="1568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16" dirty="0">
                <a:solidFill>
                  <a:srgbClr val="FFFFFF"/>
                </a:solidFill>
                <a:latin typeface="Calibri"/>
                <a:cs typeface="Calibri"/>
              </a:rPr>
              <a:t>và</a:t>
            </a:r>
            <a:endParaRPr sz="1568" dirty="0">
              <a:latin typeface="Calibri"/>
              <a:cs typeface="Calibri"/>
            </a:endParaRPr>
          </a:p>
          <a:p>
            <a:pPr marL="18103"/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caching ở phía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endParaRPr sz="1568" dirty="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33066" y="669036"/>
            <a:ext cx="3579521" cy="29291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7" name="object 17"/>
          <p:cNvSpPr txBox="1"/>
          <p:nvPr/>
        </p:nvSpPr>
        <p:spPr>
          <a:xfrm>
            <a:off x="3035410" y="1283032"/>
            <a:ext cx="1821194" cy="977112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marL="12483" marR="4995" indent="50561" algn="just">
              <a:spcBef>
                <a:spcPts val="94"/>
              </a:spcBef>
            </a:pP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Cung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cấp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những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tính  năng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mới trong CSS  như các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bộ chọn nâng 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cao, drop-shadows</a:t>
            </a:r>
            <a:r>
              <a:rPr sz="1568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1568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60319" y="2183892"/>
            <a:ext cx="3515920" cy="22006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9" name="object 19"/>
          <p:cNvSpPr txBox="1"/>
          <p:nvPr/>
        </p:nvSpPr>
        <p:spPr>
          <a:xfrm>
            <a:off x="2636981" y="2843529"/>
            <a:ext cx="1823042" cy="735828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marL="12483" marR="4995" indent="-625" algn="ctr">
              <a:spcBef>
                <a:spcPts val="94"/>
              </a:spcBef>
            </a:pP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Cung câp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nhiều tính  năng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mới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cho các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ứng  dụng</a:t>
            </a:r>
            <a:r>
              <a:rPr sz="1568" b="1" spc="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mobile</a:t>
            </a:r>
            <a:endParaRPr sz="1568">
              <a:latin typeface="Calibri"/>
              <a:cs typeface="Calibri"/>
            </a:endParaRP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F1932D4-7911-43B7-962E-02EA00181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289" y="6461327"/>
            <a:ext cx="11261290" cy="365125"/>
          </a:xfrm>
        </p:spPr>
        <p:txBody>
          <a:bodyPr/>
          <a:lstStyle/>
          <a:p>
            <a:r>
              <a:rPr lang="vi-VN" dirty="0"/>
              <a:t>Bài </a:t>
            </a:r>
            <a:r>
              <a:rPr lang="en-US" dirty="0"/>
              <a:t>1</a:t>
            </a:r>
            <a:r>
              <a:rPr lang="vi-VN" dirty="0"/>
              <a:t> -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Web</a:t>
            </a:r>
            <a:endParaRPr lang="vi-V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41" y="102223"/>
            <a:ext cx="12096883" cy="391310"/>
          </a:xfrm>
          <a:prstGeom prst="rect">
            <a:avLst/>
          </a:prstGeom>
        </p:spPr>
        <p:txBody>
          <a:bodyPr vert="horz" wrap="square" lIns="0" tIns="11860" rIns="0" bIns="0" rtlCol="0" anchor="ctr">
            <a:spAutoFit/>
          </a:bodyPr>
          <a:lstStyle/>
          <a:p>
            <a:pPr marL="12483">
              <a:lnSpc>
                <a:spcPct val="100000"/>
              </a:lnSpc>
              <a:spcBef>
                <a:spcPts val="94"/>
              </a:spcBef>
            </a:pPr>
            <a:r>
              <a:rPr lang="vi-VN" sz="2465" b="1" spc="-16" dirty="0">
                <a:latin typeface="+mn-lt"/>
              </a:rPr>
              <a:t>CÁCH THỨC HOẠT </a:t>
            </a:r>
            <a:r>
              <a:rPr lang="vi-VN" sz="2465" b="1" spc="-4" dirty="0">
                <a:latin typeface="+mn-lt"/>
              </a:rPr>
              <a:t>ĐỘNG CỦA </a:t>
            </a:r>
            <a:r>
              <a:rPr lang="vi-VN" sz="2465" b="1" spc="-9" dirty="0">
                <a:latin typeface="+mn-lt"/>
              </a:rPr>
              <a:t>HTML</a:t>
            </a:r>
            <a:r>
              <a:rPr lang="vi-VN" sz="2465" b="1" spc="-20" dirty="0">
                <a:latin typeface="+mn-lt"/>
              </a:rPr>
              <a:t> </a:t>
            </a:r>
            <a:r>
              <a:rPr lang="vi-VN" sz="2465" b="1" spc="-4" dirty="0">
                <a:latin typeface="+mn-lt"/>
              </a:rPr>
              <a:t>5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32566F-6562-42CE-8074-ACE8E4A88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4968">
              <a:lnSpc>
                <a:spcPts val="1412"/>
              </a:lnSpc>
            </a:pPr>
            <a:fld id="{81D60167-4931-47E6-BA6A-407CBD079E47}" type="slidenum">
              <a:rPr dirty="0"/>
              <a:pPr marL="24968">
                <a:lnSpc>
                  <a:spcPts val="1412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8576" y="2898649"/>
            <a:ext cx="2095944" cy="1056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5" name="object 5"/>
          <p:cNvSpPr txBox="1"/>
          <p:nvPr/>
        </p:nvSpPr>
        <p:spPr>
          <a:xfrm>
            <a:off x="2168980" y="3114548"/>
            <a:ext cx="986710" cy="530392"/>
          </a:xfrm>
          <a:prstGeom prst="rect">
            <a:avLst/>
          </a:prstGeom>
        </p:spPr>
        <p:txBody>
          <a:bodyPr vert="horz" wrap="square" lIns="0" tIns="29962" rIns="0" bIns="0" rtlCol="0">
            <a:spAutoFit/>
          </a:bodyPr>
          <a:lstStyle/>
          <a:p>
            <a:pPr marL="12483" marR="4995">
              <a:lnSpc>
                <a:spcPts val="1297"/>
              </a:lnSpc>
              <a:spcBef>
                <a:spcPts val="235"/>
              </a:spcBef>
            </a:pPr>
            <a:r>
              <a:rPr sz="1120" spc="-16" dirty="0">
                <a:solidFill>
                  <a:srgbClr val="FFFFFF"/>
                </a:solidFill>
                <a:latin typeface="Calibri"/>
                <a:cs typeface="Calibri"/>
              </a:rPr>
              <a:t>Trình </a:t>
            </a:r>
            <a:r>
              <a:rPr sz="1120" spc="-9" dirty="0">
                <a:solidFill>
                  <a:srgbClr val="FFFFFF"/>
                </a:solidFill>
                <a:latin typeface="Calibri"/>
                <a:cs typeface="Calibri"/>
              </a:rPr>
              <a:t>duyệt </a:t>
            </a:r>
            <a:r>
              <a:rPr sz="1120" spc="-4" dirty="0">
                <a:solidFill>
                  <a:srgbClr val="FFFFFF"/>
                </a:solidFill>
                <a:latin typeface="Calibri"/>
                <a:cs typeface="Calibri"/>
              </a:rPr>
              <a:t>tải  tài </a:t>
            </a:r>
            <a:r>
              <a:rPr sz="1120" dirty="0">
                <a:solidFill>
                  <a:srgbClr val="FFFFFF"/>
                </a:solidFill>
                <a:latin typeface="Calibri"/>
                <a:cs typeface="Calibri"/>
              </a:rPr>
              <a:t>liệu bao</a:t>
            </a:r>
            <a:r>
              <a:rPr sz="1120" spc="-11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20" spc="-9" dirty="0">
                <a:solidFill>
                  <a:srgbClr val="FFFFFF"/>
                </a:solidFill>
                <a:latin typeface="Calibri"/>
                <a:cs typeface="Calibri"/>
              </a:rPr>
              <a:t>gồm  </a:t>
            </a:r>
            <a:r>
              <a:rPr sz="1120" spc="-4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120" spc="-9" dirty="0">
                <a:solidFill>
                  <a:srgbClr val="FFFFFF"/>
                </a:solidFill>
                <a:latin typeface="Calibri"/>
                <a:cs typeface="Calibri"/>
              </a:rPr>
              <a:t>và</a:t>
            </a:r>
            <a:r>
              <a:rPr sz="1120" spc="-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endParaRPr sz="112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50397" y="2898649"/>
            <a:ext cx="2516019" cy="1083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7" name="object 7"/>
          <p:cNvSpPr txBox="1"/>
          <p:nvPr/>
        </p:nvSpPr>
        <p:spPr>
          <a:xfrm>
            <a:off x="4098421" y="2946911"/>
            <a:ext cx="1366357" cy="820578"/>
          </a:xfrm>
          <a:prstGeom prst="rect">
            <a:avLst/>
          </a:prstGeom>
        </p:spPr>
        <p:txBody>
          <a:bodyPr vert="horz" wrap="square" lIns="0" tIns="27464" rIns="0" bIns="0" rtlCol="0">
            <a:spAutoFit/>
          </a:bodyPr>
          <a:lstStyle/>
          <a:p>
            <a:pPr marL="12483" marR="4995">
              <a:lnSpc>
                <a:spcPct val="91700"/>
              </a:lnSpc>
              <a:spcBef>
                <a:spcPts val="215"/>
              </a:spcBef>
            </a:pPr>
            <a:r>
              <a:rPr sz="1120" spc="-16" dirty="0">
                <a:solidFill>
                  <a:srgbClr val="FFFFFF"/>
                </a:solidFill>
                <a:latin typeface="Calibri"/>
                <a:cs typeface="Calibri"/>
              </a:rPr>
              <a:t>Trình </a:t>
            </a:r>
            <a:r>
              <a:rPr sz="1120" spc="-9" dirty="0">
                <a:solidFill>
                  <a:srgbClr val="FFFFFF"/>
                </a:solidFill>
                <a:latin typeface="Calibri"/>
                <a:cs typeface="Calibri"/>
              </a:rPr>
              <a:t>duyệt </a:t>
            </a:r>
            <a:r>
              <a:rPr sz="1120" spc="-4" dirty="0">
                <a:solidFill>
                  <a:srgbClr val="FFFFFF"/>
                </a:solidFill>
                <a:latin typeface="Calibri"/>
                <a:cs typeface="Calibri"/>
              </a:rPr>
              <a:t>tạo </a:t>
            </a:r>
            <a:r>
              <a:rPr sz="1120" spc="-16" dirty="0">
                <a:solidFill>
                  <a:srgbClr val="FFFFFF"/>
                </a:solidFill>
                <a:latin typeface="Calibri"/>
                <a:cs typeface="Calibri"/>
              </a:rPr>
              <a:t>ra</a:t>
            </a:r>
            <a:r>
              <a:rPr sz="1120" spc="-7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20" dirty="0">
                <a:solidFill>
                  <a:srgbClr val="FFFFFF"/>
                </a:solidFill>
                <a:latin typeface="Calibri"/>
                <a:cs typeface="Calibri"/>
              </a:rPr>
              <a:t>một  mô hình </a:t>
            </a:r>
            <a:r>
              <a:rPr sz="1120" spc="-4" dirty="0">
                <a:solidFill>
                  <a:srgbClr val="FFFFFF"/>
                </a:solidFill>
                <a:latin typeface="Calibri"/>
                <a:cs typeface="Calibri"/>
              </a:rPr>
              <a:t>nội </a:t>
            </a:r>
            <a:r>
              <a:rPr sz="1120" dirty="0">
                <a:solidFill>
                  <a:srgbClr val="FFFFFF"/>
                </a:solidFill>
                <a:latin typeface="Calibri"/>
                <a:cs typeface="Calibri"/>
              </a:rPr>
              <a:t>bộ </a:t>
            </a:r>
            <a:r>
              <a:rPr sz="1120" spc="-4" dirty="0">
                <a:solidFill>
                  <a:srgbClr val="FFFFFF"/>
                </a:solidFill>
                <a:latin typeface="Calibri"/>
                <a:cs typeface="Calibri"/>
              </a:rPr>
              <a:t>của</a:t>
            </a:r>
            <a:r>
              <a:rPr sz="1120" spc="-9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Calibri"/>
                <a:cs typeface="Calibri"/>
              </a:rPr>
              <a:t>tài  </a:t>
            </a:r>
            <a:r>
              <a:rPr sz="1120" dirty="0">
                <a:solidFill>
                  <a:srgbClr val="FFFFFF"/>
                </a:solidFill>
                <a:latin typeface="Calibri"/>
                <a:cs typeface="Calibri"/>
              </a:rPr>
              <a:t>liệu </a:t>
            </a:r>
            <a:r>
              <a:rPr sz="1120" spc="-9" dirty="0">
                <a:solidFill>
                  <a:srgbClr val="FFFFFF"/>
                </a:solidFill>
                <a:latin typeface="Calibri"/>
                <a:cs typeface="Calibri"/>
              </a:rPr>
              <a:t>có </a:t>
            </a:r>
            <a:r>
              <a:rPr sz="1120" spc="-4" dirty="0">
                <a:solidFill>
                  <a:srgbClr val="FFFFFF"/>
                </a:solidFill>
                <a:latin typeface="Calibri"/>
                <a:cs typeface="Calibri"/>
              </a:rPr>
              <a:t>chứa </a:t>
            </a:r>
            <a:r>
              <a:rPr sz="1120" spc="-9" dirty="0">
                <a:solidFill>
                  <a:srgbClr val="FFFFFF"/>
                </a:solidFill>
                <a:latin typeface="Calibri"/>
                <a:cs typeface="Calibri"/>
              </a:rPr>
              <a:t>các </a:t>
            </a:r>
            <a:r>
              <a:rPr sz="1120" dirty="0">
                <a:solidFill>
                  <a:srgbClr val="FFFFFF"/>
                </a:solidFill>
                <a:latin typeface="Calibri"/>
                <a:cs typeface="Calibri"/>
              </a:rPr>
              <a:t>phần  tử </a:t>
            </a:r>
            <a:r>
              <a:rPr sz="1120" spc="-4" dirty="0">
                <a:solidFill>
                  <a:srgbClr val="FFFFFF"/>
                </a:solidFill>
                <a:latin typeface="Calibri"/>
                <a:cs typeface="Calibri"/>
              </a:rPr>
              <a:t>HTML sau khi tải  trang</a:t>
            </a:r>
            <a:endParaRPr sz="112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63775" y="2898649"/>
            <a:ext cx="2095944" cy="10561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9" name="object 9"/>
          <p:cNvSpPr txBox="1"/>
          <p:nvPr/>
        </p:nvSpPr>
        <p:spPr>
          <a:xfrm>
            <a:off x="6411184" y="3030729"/>
            <a:ext cx="981162" cy="697104"/>
          </a:xfrm>
          <a:prstGeom prst="rect">
            <a:avLst/>
          </a:prstGeom>
        </p:spPr>
        <p:txBody>
          <a:bodyPr vert="horz" wrap="square" lIns="0" tIns="29962" rIns="0" bIns="0" rtlCol="0">
            <a:spAutoFit/>
          </a:bodyPr>
          <a:lstStyle/>
          <a:p>
            <a:pPr marL="12483" marR="4995">
              <a:lnSpc>
                <a:spcPts val="1297"/>
              </a:lnSpc>
              <a:spcBef>
                <a:spcPts val="235"/>
              </a:spcBef>
            </a:pPr>
            <a:r>
              <a:rPr sz="1120" spc="-16" dirty="0">
                <a:solidFill>
                  <a:srgbClr val="FFFFFF"/>
                </a:solidFill>
                <a:latin typeface="Calibri"/>
                <a:cs typeface="Calibri"/>
              </a:rPr>
              <a:t>Trình </a:t>
            </a:r>
            <a:r>
              <a:rPr sz="1120" spc="-9" dirty="0">
                <a:solidFill>
                  <a:srgbClr val="FFFFFF"/>
                </a:solidFill>
                <a:latin typeface="Calibri"/>
                <a:cs typeface="Calibri"/>
              </a:rPr>
              <a:t>duyệt </a:t>
            </a:r>
            <a:r>
              <a:rPr sz="1120" spc="-4" dirty="0">
                <a:solidFill>
                  <a:srgbClr val="FFFFFF"/>
                </a:solidFill>
                <a:latin typeface="Calibri"/>
                <a:cs typeface="Calibri"/>
              </a:rPr>
              <a:t>tải  </a:t>
            </a:r>
            <a:r>
              <a:rPr sz="1120" dirty="0">
                <a:solidFill>
                  <a:srgbClr val="FFFFFF"/>
                </a:solidFill>
                <a:latin typeface="Calibri"/>
                <a:cs typeface="Calibri"/>
              </a:rPr>
              <a:t>mã </a:t>
            </a:r>
            <a:r>
              <a:rPr sz="1120" spc="-4" dirty="0">
                <a:solidFill>
                  <a:srgbClr val="FFFFFF"/>
                </a:solidFill>
                <a:latin typeface="Calibri"/>
                <a:cs typeface="Calibri"/>
              </a:rPr>
              <a:t>JavaScript  </a:t>
            </a:r>
            <a:r>
              <a:rPr sz="1120" dirty="0">
                <a:solidFill>
                  <a:srgbClr val="FFFFFF"/>
                </a:solidFill>
                <a:latin typeface="Calibri"/>
                <a:cs typeface="Calibri"/>
              </a:rPr>
              <a:t>mà thực hiện  </a:t>
            </a:r>
            <a:r>
              <a:rPr sz="1120" spc="-4" dirty="0">
                <a:solidFill>
                  <a:srgbClr val="FFFFFF"/>
                </a:solidFill>
                <a:latin typeface="Calibri"/>
                <a:cs typeface="Calibri"/>
              </a:rPr>
              <a:t>sau khi tải</a:t>
            </a:r>
            <a:r>
              <a:rPr sz="1120" spc="-7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20" spc="-4" dirty="0">
                <a:solidFill>
                  <a:srgbClr val="FFFFFF"/>
                </a:solidFill>
                <a:latin typeface="Calibri"/>
                <a:cs typeface="Calibri"/>
              </a:rPr>
              <a:t>trang</a:t>
            </a:r>
            <a:endParaRPr sz="112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61515" y="2843784"/>
            <a:ext cx="2552999" cy="11978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1" name="object 11"/>
          <p:cNvSpPr txBox="1"/>
          <p:nvPr/>
        </p:nvSpPr>
        <p:spPr>
          <a:xfrm>
            <a:off x="8308920" y="2885946"/>
            <a:ext cx="1543329" cy="937049"/>
          </a:xfrm>
          <a:prstGeom prst="rect">
            <a:avLst/>
          </a:prstGeom>
        </p:spPr>
        <p:txBody>
          <a:bodyPr vert="horz" wrap="square" lIns="0" tIns="36828" rIns="0" bIns="0" rtlCol="0">
            <a:spAutoFit/>
          </a:bodyPr>
          <a:lstStyle/>
          <a:p>
            <a:pPr marL="12483" marR="4995">
              <a:lnSpc>
                <a:spcPct val="86500"/>
              </a:lnSpc>
              <a:spcBef>
                <a:spcPts val="289"/>
              </a:spcBef>
            </a:pP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API cung cấp cho</a:t>
            </a:r>
            <a:r>
              <a:rPr sz="1120" spc="-13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truy  cập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vào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âm thanh, 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video, </a:t>
            </a:r>
            <a:r>
              <a:rPr sz="1120" spc="-9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các công  nghệ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cần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thiết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khác  để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xây dựng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1120" spc="-4" dirty="0">
                <a:solidFill>
                  <a:srgbClr val="FFFFFF"/>
                </a:solidFill>
                <a:latin typeface="Arial"/>
                <a:cs typeface="Arial"/>
              </a:rPr>
              <a:t>ứng  </a:t>
            </a:r>
            <a:r>
              <a:rPr sz="1120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endParaRPr sz="1120" dirty="0">
              <a:latin typeface="Arial"/>
              <a:cs typeface="Arial"/>
            </a:endParaRP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08CCA188-9858-4D9D-BE6D-D755FE6E0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289" y="6461327"/>
            <a:ext cx="11261290" cy="365125"/>
          </a:xfrm>
        </p:spPr>
        <p:txBody>
          <a:bodyPr/>
          <a:lstStyle/>
          <a:p>
            <a:r>
              <a:rPr lang="vi-VN" dirty="0"/>
              <a:t>Bài </a:t>
            </a:r>
            <a:r>
              <a:rPr lang="en-US" dirty="0"/>
              <a:t>1</a:t>
            </a:r>
            <a:r>
              <a:rPr lang="vi-VN" dirty="0"/>
              <a:t> -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Web</a:t>
            </a:r>
            <a:endParaRPr lang="vi-V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6846" y="10669"/>
            <a:ext cx="8484357" cy="816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41" y="102223"/>
            <a:ext cx="12096883" cy="391310"/>
          </a:xfrm>
          <a:prstGeom prst="rect">
            <a:avLst/>
          </a:prstGeom>
        </p:spPr>
        <p:txBody>
          <a:bodyPr vert="horz" wrap="square" lIns="0" tIns="11860" rIns="0" bIns="0" rtlCol="0" anchor="ctr">
            <a:spAutoFit/>
          </a:bodyPr>
          <a:lstStyle/>
          <a:p>
            <a:pPr marL="12483">
              <a:lnSpc>
                <a:spcPct val="100000"/>
              </a:lnSpc>
              <a:spcBef>
                <a:spcPts val="94"/>
              </a:spcBef>
            </a:pPr>
            <a:r>
              <a:rPr lang="vi-VN" sz="2465" b="1" spc="-4" dirty="0">
                <a:latin typeface="+mn-lt"/>
              </a:rPr>
              <a:t>CÁC TÍNH </a:t>
            </a:r>
            <a:r>
              <a:rPr lang="vi-VN" sz="2465" b="1" spc="-9" dirty="0">
                <a:latin typeface="+mn-lt"/>
              </a:rPr>
              <a:t>NĂNG </a:t>
            </a:r>
            <a:r>
              <a:rPr lang="vi-VN" sz="2465" b="1" spc="-4" dirty="0">
                <a:latin typeface="+mn-lt"/>
              </a:rPr>
              <a:t>MỚI CỦA</a:t>
            </a:r>
            <a:r>
              <a:rPr lang="vi-VN" sz="2465" b="1" spc="-40" dirty="0">
                <a:latin typeface="+mn-lt"/>
              </a:rPr>
              <a:t> </a:t>
            </a:r>
            <a:r>
              <a:rPr lang="vi-VN" sz="2465" b="1" spc="-9" dirty="0">
                <a:latin typeface="+mn-lt"/>
              </a:rPr>
              <a:t>HTML5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7090684-0453-4171-A45D-666449B62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4968">
              <a:lnSpc>
                <a:spcPts val="1412"/>
              </a:lnSpc>
            </a:pPr>
            <a:fld id="{81D60167-4931-47E6-BA6A-407CBD079E47}" type="slidenum">
              <a:rPr dirty="0"/>
              <a:pPr marL="24968">
                <a:lnSpc>
                  <a:spcPts val="1412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514799" y="2535937"/>
            <a:ext cx="2443543" cy="2186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5" name="object 5"/>
          <p:cNvSpPr txBox="1"/>
          <p:nvPr/>
        </p:nvSpPr>
        <p:spPr>
          <a:xfrm>
            <a:off x="5111631" y="2962783"/>
            <a:ext cx="1325846" cy="1150609"/>
          </a:xfrm>
          <a:prstGeom prst="rect">
            <a:avLst/>
          </a:prstGeom>
        </p:spPr>
        <p:txBody>
          <a:bodyPr vert="horz" wrap="square" lIns="0" tIns="12483" rIns="0" bIns="0" rtlCol="0">
            <a:spAutoFit/>
          </a:bodyPr>
          <a:lstStyle/>
          <a:p>
            <a:pPr marL="12483" marR="4995" algn="ctr">
              <a:spcBef>
                <a:spcPts val="99"/>
              </a:spcBef>
            </a:pPr>
            <a:r>
              <a:rPr sz="2465" b="1" spc="-4" dirty="0">
                <a:solidFill>
                  <a:srgbClr val="FFFFFF"/>
                </a:solidFill>
                <a:latin typeface="Calibri"/>
                <a:cs typeface="Calibri"/>
              </a:rPr>
              <a:t>Tính</a:t>
            </a:r>
            <a:r>
              <a:rPr sz="2465" b="1" spc="-9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65" b="1" spc="-4" dirty="0">
                <a:solidFill>
                  <a:srgbClr val="FFFFFF"/>
                </a:solidFill>
                <a:latin typeface="Calibri"/>
                <a:cs typeface="Calibri"/>
              </a:rPr>
              <a:t>năng  mới của  </a:t>
            </a:r>
            <a:r>
              <a:rPr sz="2465" b="1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465" b="1" spc="-4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65" b="1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2465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4631" y="3653029"/>
            <a:ext cx="3520356" cy="2023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7" name="object 7"/>
          <p:cNvSpPr txBox="1"/>
          <p:nvPr/>
        </p:nvSpPr>
        <p:spPr>
          <a:xfrm>
            <a:off x="2635206" y="4346905"/>
            <a:ext cx="1721966" cy="494544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algn="ctr">
              <a:spcBef>
                <a:spcPts val="94"/>
              </a:spcBef>
            </a:pP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Phần tử </a:t>
            </a:r>
            <a:r>
              <a:rPr sz="1568" b="1" spc="-16" dirty="0">
                <a:solidFill>
                  <a:srgbClr val="FFFFFF"/>
                </a:solidFill>
                <a:latin typeface="Calibri"/>
                <a:cs typeface="Calibri"/>
              </a:rPr>
              <a:t>&lt;canvas&gt;</a:t>
            </a:r>
            <a:r>
              <a:rPr sz="1568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sử</a:t>
            </a:r>
            <a:endParaRPr sz="1568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dụng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để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vẽ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đồ</a:t>
            </a:r>
            <a:r>
              <a:rPr sz="1568" b="1" spc="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họa</a:t>
            </a:r>
            <a:endParaRPr sz="1568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90982" y="3153154"/>
            <a:ext cx="3712646" cy="23088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9" name="object 9"/>
          <p:cNvSpPr txBox="1"/>
          <p:nvPr/>
        </p:nvSpPr>
        <p:spPr>
          <a:xfrm>
            <a:off x="7272658" y="4163948"/>
            <a:ext cx="1707175" cy="253260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marL="12483">
              <a:spcBef>
                <a:spcPts val="94"/>
              </a:spcBef>
            </a:pP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Hợ </a:t>
            </a:r>
            <a:r>
              <a:rPr sz="1568" b="1" spc="-16" dirty="0">
                <a:solidFill>
                  <a:srgbClr val="FFFFFF"/>
                </a:solidFill>
                <a:latin typeface="Calibri"/>
                <a:cs typeface="Calibri"/>
              </a:rPr>
              <a:t>trợ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lưu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trữ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cụ</a:t>
            </a:r>
            <a:r>
              <a:rPr sz="1568" b="1" spc="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bộ</a:t>
            </a:r>
            <a:endParaRPr sz="1568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29907" y="3744469"/>
            <a:ext cx="3162404" cy="26974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1" name="object 11"/>
          <p:cNvSpPr txBox="1"/>
          <p:nvPr/>
        </p:nvSpPr>
        <p:spPr>
          <a:xfrm>
            <a:off x="5027320" y="4944237"/>
            <a:ext cx="1768807" cy="735828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algn="ctr">
              <a:spcBef>
                <a:spcPts val="94"/>
              </a:spcBef>
            </a:pP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Các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phần tử nội</a:t>
            </a:r>
            <a:r>
              <a:rPr sz="1568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dung</a:t>
            </a:r>
            <a:endParaRPr sz="1568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giúp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tạo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cấu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trúc</a:t>
            </a:r>
            <a:r>
              <a:rPr sz="1568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tài</a:t>
            </a:r>
            <a:endParaRPr sz="1568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liệu</a:t>
            </a:r>
            <a:endParaRPr sz="1568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51045" y="2005582"/>
            <a:ext cx="3802873" cy="2333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3" name="object 13"/>
          <p:cNvSpPr txBox="1"/>
          <p:nvPr/>
        </p:nvSpPr>
        <p:spPr>
          <a:xfrm>
            <a:off x="7301010" y="2578736"/>
            <a:ext cx="1733062" cy="977112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marL="70535">
              <a:spcBef>
                <a:spcPts val="94"/>
              </a:spcBef>
            </a:pP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Phần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tử &lt;audio&gt;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16" dirty="0">
                <a:solidFill>
                  <a:srgbClr val="FFFFFF"/>
                </a:solidFill>
                <a:latin typeface="Calibri"/>
                <a:cs typeface="Calibri"/>
              </a:rPr>
              <a:t>và</a:t>
            </a:r>
            <a:endParaRPr sz="1568">
              <a:latin typeface="Calibri"/>
              <a:cs typeface="Calibri"/>
            </a:endParaRPr>
          </a:p>
          <a:p>
            <a:pPr marL="12483" marR="4995" algn="ctr"/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&lt;video&gt;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tích hợp sẵn  cho việc </a:t>
            </a:r>
            <a:r>
              <a:rPr sz="1568" b="1" spc="-16" dirty="0">
                <a:solidFill>
                  <a:srgbClr val="FFFFFF"/>
                </a:solidFill>
                <a:latin typeface="Calibri"/>
                <a:cs typeface="Calibri"/>
              </a:rPr>
              <a:t>chạy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các </a:t>
            </a:r>
            <a:r>
              <a:rPr sz="1568" b="1" spc="-20" dirty="0">
                <a:solidFill>
                  <a:srgbClr val="FFFFFF"/>
                </a:solidFill>
                <a:latin typeface="Calibri"/>
                <a:cs typeface="Calibri"/>
              </a:rPr>
              <a:t>tệp 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đa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phương</a:t>
            </a:r>
            <a:r>
              <a:rPr sz="1568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tiện</a:t>
            </a:r>
            <a:endParaRPr sz="1568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43435" y="897637"/>
            <a:ext cx="3155009" cy="26151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5" name="object 15"/>
          <p:cNvSpPr txBox="1"/>
          <p:nvPr/>
        </p:nvSpPr>
        <p:spPr>
          <a:xfrm>
            <a:off x="5878938" y="1679576"/>
            <a:ext cx="1683756" cy="494544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marL="683501" marR="4995" indent="-671641">
              <a:spcBef>
                <a:spcPts val="94"/>
              </a:spcBef>
            </a:pP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Các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điều khiển </a:t>
            </a:r>
            <a:r>
              <a:rPr sz="1568" b="1" spc="-16" dirty="0">
                <a:solidFill>
                  <a:srgbClr val="FFFFFF"/>
                </a:solidFill>
                <a:latin typeface="Calibri"/>
                <a:cs typeface="Calibri"/>
              </a:rPr>
              <a:t>Form 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mới</a:t>
            </a:r>
            <a:endParaRPr sz="1568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185151" y="507492"/>
            <a:ext cx="3745187" cy="31638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7" name="object 17"/>
          <p:cNvSpPr txBox="1"/>
          <p:nvPr/>
        </p:nvSpPr>
        <p:spPr>
          <a:xfrm>
            <a:off x="2911163" y="1086360"/>
            <a:ext cx="1922884" cy="1218396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marL="12483" marR="4995" algn="ctr">
              <a:spcBef>
                <a:spcPts val="94"/>
              </a:spcBef>
            </a:pPr>
            <a:r>
              <a:rPr sz="1568" b="1" spc="-25" dirty="0">
                <a:solidFill>
                  <a:srgbClr val="FFFFFF"/>
                </a:solidFill>
                <a:latin typeface="Calibri"/>
                <a:cs typeface="Calibri"/>
              </a:rPr>
              <a:t>Trình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làm việc </a:t>
            </a:r>
            <a:r>
              <a:rPr sz="1568" b="1" dirty="0">
                <a:solidFill>
                  <a:srgbClr val="FFFFFF"/>
                </a:solidFill>
                <a:latin typeface="Times New Roman"/>
                <a:cs typeface="Times New Roman"/>
              </a:rPr>
              <a:t>web</a:t>
            </a:r>
            <a:r>
              <a:rPr sz="1568" b="1" spc="-11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68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API  được </a:t>
            </a:r>
            <a:r>
              <a:rPr sz="1568" b="1" spc="-9" dirty="0">
                <a:solidFill>
                  <a:srgbClr val="FFFFFF"/>
                </a:solidFill>
                <a:latin typeface="Times New Roman"/>
                <a:cs typeface="Times New Roman"/>
              </a:rPr>
              <a:t>thêm </a:t>
            </a:r>
            <a:r>
              <a:rPr sz="1568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vào để </a:t>
            </a:r>
            <a:r>
              <a:rPr sz="1568" b="1" spc="-9" dirty="0">
                <a:solidFill>
                  <a:srgbClr val="FFFFFF"/>
                </a:solidFill>
                <a:latin typeface="Times New Roman"/>
                <a:cs typeface="Times New Roman"/>
              </a:rPr>
              <a:t>hỗ  trợ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tiến </a:t>
            </a:r>
            <a:r>
              <a:rPr sz="1568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trình </a:t>
            </a:r>
            <a:r>
              <a:rPr sz="1568" b="1" spc="-9" dirty="0">
                <a:solidFill>
                  <a:srgbClr val="FFFFFF"/>
                </a:solidFill>
                <a:latin typeface="Times New Roman"/>
                <a:cs typeface="Times New Roman"/>
              </a:rPr>
              <a:t>nền  không </a:t>
            </a:r>
            <a:r>
              <a:rPr sz="1568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ảnh </a:t>
            </a:r>
            <a:r>
              <a:rPr sz="1568" b="1" spc="-9" dirty="0">
                <a:solidFill>
                  <a:srgbClr val="FFFFFF"/>
                </a:solidFill>
                <a:latin typeface="Times New Roman"/>
                <a:cs typeface="Times New Roman"/>
              </a:rPr>
              <a:t>hưởng đến  </a:t>
            </a:r>
            <a:r>
              <a:rPr sz="1568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quá trình</a:t>
            </a:r>
            <a:r>
              <a:rPr sz="1568" b="1" spc="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68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chính</a:t>
            </a:r>
            <a:endParaRPr sz="1568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89323" y="2116834"/>
            <a:ext cx="3598750" cy="22692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9" name="object 19"/>
          <p:cNvSpPr txBox="1"/>
          <p:nvPr/>
        </p:nvSpPr>
        <p:spPr>
          <a:xfrm>
            <a:off x="2624849" y="2810383"/>
            <a:ext cx="1766342" cy="735828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marL="11860" marR="4995" algn="ctr">
              <a:spcBef>
                <a:spcPts val="94"/>
              </a:spcBef>
            </a:pPr>
            <a:r>
              <a:rPr sz="1568" b="1" spc="-25" dirty="0">
                <a:solidFill>
                  <a:srgbClr val="FFFFFF"/>
                </a:solidFill>
                <a:latin typeface="Calibri"/>
                <a:cs typeface="Calibri"/>
              </a:rPr>
              <a:t>Web </a:t>
            </a:r>
            <a:r>
              <a:rPr sz="1568" b="1" spc="-16" dirty="0">
                <a:solidFill>
                  <a:srgbClr val="FFFFFF"/>
                </a:solidFill>
                <a:latin typeface="Calibri"/>
                <a:cs typeface="Calibri"/>
              </a:rPr>
              <a:t>sockets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giúp 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việc </a:t>
            </a:r>
            <a:r>
              <a:rPr sz="1568" b="1" spc="-25" dirty="0">
                <a:solidFill>
                  <a:srgbClr val="FFFFFF"/>
                </a:solidFill>
                <a:latin typeface="Calibri"/>
                <a:cs typeface="Calibri"/>
              </a:rPr>
              <a:t>kết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nối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liên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tục  giữa server </a:t>
            </a:r>
            <a:r>
              <a:rPr sz="1568" b="1" spc="-16" dirty="0">
                <a:solidFill>
                  <a:srgbClr val="FFFFFF"/>
                </a:solidFill>
                <a:latin typeface="Calibri"/>
                <a:cs typeface="Calibri"/>
              </a:rPr>
              <a:t>và</a:t>
            </a:r>
            <a:r>
              <a:rPr sz="1568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endParaRPr sz="1568">
              <a:latin typeface="Calibri"/>
              <a:cs typeface="Calibri"/>
            </a:endParaRP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FCDF58AC-0A8D-4EA8-908D-601CD23D4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289" y="6461327"/>
            <a:ext cx="11261290" cy="365125"/>
          </a:xfrm>
        </p:spPr>
        <p:txBody>
          <a:bodyPr/>
          <a:lstStyle/>
          <a:p>
            <a:r>
              <a:rPr lang="vi-VN" dirty="0"/>
              <a:t>Bài </a:t>
            </a:r>
            <a:r>
              <a:rPr lang="en-US" dirty="0"/>
              <a:t>1</a:t>
            </a:r>
            <a:r>
              <a:rPr lang="vi-VN" dirty="0"/>
              <a:t> -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Web</a:t>
            </a:r>
            <a:endParaRPr lang="vi-V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6846" y="10669"/>
            <a:ext cx="8484357" cy="816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41" y="102223"/>
            <a:ext cx="12096883" cy="391310"/>
          </a:xfrm>
          <a:prstGeom prst="rect">
            <a:avLst/>
          </a:prstGeom>
        </p:spPr>
        <p:txBody>
          <a:bodyPr vert="horz" wrap="square" lIns="0" tIns="11860" rIns="0" bIns="0" rtlCol="0" anchor="ctr">
            <a:spAutoFit/>
          </a:bodyPr>
          <a:lstStyle/>
          <a:p>
            <a:pPr marL="12483">
              <a:lnSpc>
                <a:spcPct val="100000"/>
              </a:lnSpc>
              <a:spcBef>
                <a:spcPts val="94"/>
              </a:spcBef>
            </a:pPr>
            <a:r>
              <a:rPr lang="vi-VN" sz="2465" b="1" spc="-9" dirty="0">
                <a:latin typeface="+mn-lt"/>
              </a:rPr>
              <a:t>CASCADING STYLE SHEETS</a:t>
            </a:r>
            <a:r>
              <a:rPr lang="vi-VN" sz="2465" b="1" spc="-49" dirty="0">
                <a:latin typeface="+mn-lt"/>
              </a:rPr>
              <a:t> </a:t>
            </a:r>
            <a:r>
              <a:rPr lang="vi-VN" sz="2465" b="1" spc="-9" dirty="0">
                <a:latin typeface="+mn-lt"/>
              </a:rPr>
              <a:t>(CSS)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E3D1B6-7A35-45F0-AC36-5BB449AD0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4" dirty="0" err="1">
                <a:latin typeface="Calibri"/>
                <a:cs typeface="Calibri"/>
              </a:rPr>
              <a:t>Hoạt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động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cùng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với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2" dirty="0">
                <a:latin typeface="Calibri"/>
                <a:cs typeface="Calibri"/>
              </a:rPr>
              <a:t>HTML </a:t>
            </a:r>
            <a:r>
              <a:rPr lang="en-US" dirty="0" err="1">
                <a:latin typeface="Calibri"/>
                <a:cs typeface="Calibri"/>
              </a:rPr>
              <a:t>để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cung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4" dirty="0" err="1">
                <a:latin typeface="Calibri"/>
                <a:cs typeface="Calibri"/>
              </a:rPr>
              <a:t>cấp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hình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ảnh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trực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quan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cho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4" dirty="0" err="1">
                <a:latin typeface="Calibri"/>
                <a:cs typeface="Calibri"/>
              </a:rPr>
              <a:t>các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phần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tử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2" dirty="0">
                <a:latin typeface="Calibri"/>
                <a:cs typeface="Calibri"/>
              </a:rPr>
              <a:t>HTML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spc="-2" dirty="0" err="1">
                <a:latin typeface="Calibri"/>
                <a:cs typeface="Calibri"/>
              </a:rPr>
              <a:t>Là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ngôn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ngữ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dựa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4" dirty="0" err="1">
                <a:latin typeface="Calibri"/>
                <a:cs typeface="Calibri"/>
              </a:rPr>
              <a:t>trên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ngữ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quy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7" dirty="0" err="1">
                <a:latin typeface="Calibri"/>
                <a:cs typeface="Calibri"/>
              </a:rPr>
              <a:t>tắc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mà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nó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7" dirty="0" err="1">
                <a:latin typeface="Calibri"/>
                <a:cs typeface="Calibri"/>
              </a:rPr>
              <a:t>xác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định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những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chỉ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thị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định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dạng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cho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4" dirty="0" err="1">
                <a:latin typeface="Calibri"/>
                <a:cs typeface="Calibri"/>
              </a:rPr>
              <a:t>các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phần</a:t>
            </a:r>
            <a:r>
              <a:rPr lang="en-US" spc="-2" dirty="0">
                <a:latin typeface="Calibri"/>
                <a:cs typeface="Calibri"/>
              </a:rPr>
              <a:t>  </a:t>
            </a:r>
            <a:r>
              <a:rPr lang="en-US" dirty="0" err="1">
                <a:latin typeface="Calibri"/>
                <a:cs typeface="Calibri"/>
              </a:rPr>
              <a:t>tử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4" dirty="0" err="1">
                <a:latin typeface="Calibri"/>
                <a:cs typeface="Calibri"/>
              </a:rPr>
              <a:t>trong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-7" dirty="0" err="1">
                <a:latin typeface="Calibri"/>
                <a:cs typeface="Calibri"/>
              </a:rPr>
              <a:t>tài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liệu</a:t>
            </a:r>
            <a:r>
              <a:rPr lang="en-US" spc="7" dirty="0">
                <a:latin typeface="Calibri"/>
                <a:cs typeface="Calibri"/>
              </a:rPr>
              <a:t> </a:t>
            </a:r>
            <a:r>
              <a:rPr lang="en-US" spc="-4" dirty="0">
                <a:latin typeface="Calibri"/>
                <a:cs typeface="Calibri"/>
              </a:rPr>
              <a:t>HTML.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 err="1">
                <a:latin typeface="Calibri"/>
                <a:cs typeface="Calibri"/>
              </a:rPr>
              <a:t>Mục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đích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là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phân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4" dirty="0" err="1">
                <a:latin typeface="Calibri"/>
                <a:cs typeface="Calibri"/>
              </a:rPr>
              <a:t>tách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phần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nội</a:t>
            </a:r>
            <a:r>
              <a:rPr lang="en-US" spc="-2" dirty="0">
                <a:latin typeface="Calibri"/>
                <a:cs typeface="Calibri"/>
              </a:rPr>
              <a:t> dung </a:t>
            </a:r>
            <a:r>
              <a:rPr lang="en-US" spc="-7" dirty="0" err="1">
                <a:latin typeface="Calibri"/>
                <a:cs typeface="Calibri"/>
              </a:rPr>
              <a:t>và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phần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định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dạng</a:t>
            </a:r>
            <a:r>
              <a:rPr lang="en-US" dirty="0">
                <a:latin typeface="Calibri"/>
                <a:cs typeface="Calibri"/>
              </a:rPr>
              <a:t>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spc="-2" dirty="0" err="1">
                <a:latin typeface="Calibri"/>
                <a:cs typeface="Calibri"/>
              </a:rPr>
              <a:t>Có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thể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phân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4" dirty="0" err="1">
                <a:latin typeface="Calibri"/>
                <a:cs typeface="Calibri"/>
              </a:rPr>
              <a:t>tách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phần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bố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cục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spc="-7" dirty="0" err="1">
                <a:latin typeface="Calibri"/>
                <a:cs typeface="Calibri"/>
              </a:rPr>
              <a:t>và</a:t>
            </a:r>
            <a:r>
              <a:rPr lang="en-US" spc="-7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định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dạng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nội</a:t>
            </a:r>
            <a:r>
              <a:rPr lang="en-US" spc="-2" dirty="0">
                <a:latin typeface="Calibri"/>
                <a:cs typeface="Calibri"/>
              </a:rPr>
              <a:t> dung </a:t>
            </a:r>
            <a:r>
              <a:rPr lang="en-US" spc="-4" dirty="0" err="1">
                <a:latin typeface="Calibri"/>
                <a:cs typeface="Calibri"/>
              </a:rPr>
              <a:t>trong</a:t>
            </a:r>
            <a:r>
              <a:rPr lang="en-US" spc="-4" dirty="0">
                <a:latin typeface="Calibri"/>
                <a:cs typeface="Calibri"/>
              </a:rPr>
              <a:t> file </a:t>
            </a:r>
            <a:r>
              <a:rPr lang="en-US" spc="-4" dirty="0" err="1">
                <a:latin typeface="Calibri"/>
                <a:cs typeface="Calibri"/>
              </a:rPr>
              <a:t>có</a:t>
            </a:r>
            <a:r>
              <a:rPr lang="en-US" spc="-4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đuôi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2" dirty="0">
                <a:latin typeface="Calibri"/>
                <a:cs typeface="Calibri"/>
              </a:rPr>
              <a:t>.</a:t>
            </a:r>
            <a:r>
              <a:rPr lang="en-US" spc="-2" dirty="0" err="1">
                <a:latin typeface="Calibri"/>
                <a:cs typeface="Calibri"/>
              </a:rPr>
              <a:t>css</a:t>
            </a:r>
            <a:r>
              <a:rPr lang="en-US" spc="-2" dirty="0">
                <a:latin typeface="Calibri"/>
                <a:cs typeface="Calibri"/>
              </a:rPr>
              <a:t>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vi-VN" spc="-2" dirty="0">
                <a:latin typeface="Calibri"/>
                <a:cs typeface="Calibri"/>
              </a:rPr>
              <a:t>Cho phép quy </a:t>
            </a:r>
            <a:r>
              <a:rPr lang="vi-VN" spc="-7" dirty="0">
                <a:latin typeface="Calibri"/>
                <a:cs typeface="Calibri"/>
              </a:rPr>
              <a:t>tắc </a:t>
            </a:r>
            <a:r>
              <a:rPr lang="vi-VN" dirty="0">
                <a:latin typeface="Calibri"/>
                <a:cs typeface="Calibri"/>
              </a:rPr>
              <a:t>từ </a:t>
            </a:r>
            <a:r>
              <a:rPr lang="vi-VN" spc="-4" dirty="0">
                <a:latin typeface="Calibri"/>
                <a:cs typeface="Calibri"/>
              </a:rPr>
              <a:t>các </a:t>
            </a:r>
            <a:r>
              <a:rPr lang="vi-VN" spc="-2" dirty="0">
                <a:latin typeface="Calibri"/>
                <a:cs typeface="Calibri"/>
              </a:rPr>
              <a:t>file </a:t>
            </a:r>
            <a:r>
              <a:rPr lang="vi-VN" dirty="0">
                <a:latin typeface="Calibri"/>
                <a:cs typeface="Calibri"/>
              </a:rPr>
              <a:t>css </a:t>
            </a:r>
            <a:r>
              <a:rPr lang="vi-VN" spc="-2" dirty="0">
                <a:latin typeface="Calibri"/>
                <a:cs typeface="Calibri"/>
              </a:rPr>
              <a:t>khác nhau </a:t>
            </a:r>
            <a:r>
              <a:rPr lang="vi-VN" dirty="0">
                <a:latin typeface="Calibri"/>
                <a:cs typeface="Calibri"/>
              </a:rPr>
              <a:t>được </a:t>
            </a:r>
            <a:r>
              <a:rPr lang="vi-VN" spc="-2" dirty="0">
                <a:latin typeface="Calibri"/>
                <a:cs typeface="Calibri"/>
              </a:rPr>
              <a:t>sáp nhập hoặc chỉnh</a:t>
            </a:r>
            <a:r>
              <a:rPr lang="vi-VN" spc="4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sửa.</a:t>
            </a:r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  <a:p>
            <a:r>
              <a:rPr lang="vi-VN" dirty="0">
                <a:latin typeface="Calibri"/>
                <a:cs typeface="Calibri"/>
              </a:rPr>
              <a:t>Nhiệm</a:t>
            </a:r>
            <a:r>
              <a:rPr lang="vi-VN" spc="68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vụ</a:t>
            </a:r>
            <a:r>
              <a:rPr lang="vi-VN" spc="66" dirty="0">
                <a:latin typeface="Calibri"/>
                <a:cs typeface="Calibri"/>
              </a:rPr>
              <a:t> </a:t>
            </a:r>
            <a:r>
              <a:rPr lang="vi-VN" spc="-2" dirty="0">
                <a:latin typeface="Calibri"/>
                <a:cs typeface="Calibri"/>
              </a:rPr>
              <a:t>này</a:t>
            </a:r>
            <a:r>
              <a:rPr lang="vi-VN" spc="68" dirty="0">
                <a:latin typeface="Calibri"/>
                <a:cs typeface="Calibri"/>
              </a:rPr>
              <a:t> </a:t>
            </a:r>
            <a:r>
              <a:rPr lang="vi-VN" spc="-9" dirty="0">
                <a:latin typeface="Calibri"/>
                <a:cs typeface="Calibri"/>
              </a:rPr>
              <a:t>kết</a:t>
            </a:r>
            <a:r>
              <a:rPr lang="vi-VN" spc="66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hợp</a:t>
            </a:r>
            <a:r>
              <a:rPr lang="vi-VN" spc="66" dirty="0">
                <a:latin typeface="Calibri"/>
                <a:cs typeface="Calibri"/>
              </a:rPr>
              <a:t> </a:t>
            </a:r>
            <a:r>
              <a:rPr lang="vi-VN" spc="-4" dirty="0">
                <a:latin typeface="Calibri"/>
                <a:cs typeface="Calibri"/>
              </a:rPr>
              <a:t>và</a:t>
            </a:r>
            <a:r>
              <a:rPr lang="vi-VN" spc="68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khớp</a:t>
            </a:r>
            <a:r>
              <a:rPr lang="vi-VN" spc="59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các</a:t>
            </a:r>
            <a:r>
              <a:rPr lang="vi-VN" spc="66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quy</a:t>
            </a:r>
            <a:r>
              <a:rPr lang="vi-VN" spc="68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tắc</a:t>
            </a:r>
            <a:r>
              <a:rPr lang="vi-VN" spc="66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từ</a:t>
            </a:r>
            <a:r>
              <a:rPr lang="vi-VN" spc="72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các</a:t>
            </a:r>
            <a:r>
              <a:rPr lang="vi-VN" spc="66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tập</a:t>
            </a:r>
            <a:r>
              <a:rPr lang="vi-VN" spc="66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tin</a:t>
            </a:r>
            <a:r>
              <a:rPr lang="vi-VN" spc="66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khác</a:t>
            </a:r>
            <a:r>
              <a:rPr lang="vi-VN" spc="59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nhau</a:t>
            </a:r>
            <a:r>
              <a:rPr lang="vi-VN" spc="68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được</a:t>
            </a:r>
            <a:r>
              <a:rPr lang="vi-VN" spc="66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gọi</a:t>
            </a:r>
            <a:r>
              <a:rPr lang="vi-VN" spc="59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làcascading.</a:t>
            </a:r>
          </a:p>
          <a:p>
            <a:endParaRPr lang="en-US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4968">
              <a:lnSpc>
                <a:spcPts val="1412"/>
              </a:lnSpc>
            </a:pPr>
            <a:fld id="{81D60167-4931-47E6-BA6A-407CBD079E47}" type="slidenum">
              <a:rPr dirty="0"/>
              <a:pPr marL="24968">
                <a:lnSpc>
                  <a:spcPts val="1412"/>
                </a:lnSpc>
              </a:pPr>
              <a:t>18</a:t>
            </a:fld>
            <a:endParaRPr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E56FA14-50C2-4D4E-ACF3-4A11B4B2D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289" y="6461327"/>
            <a:ext cx="11261290" cy="365125"/>
          </a:xfrm>
        </p:spPr>
        <p:txBody>
          <a:bodyPr/>
          <a:lstStyle/>
          <a:p>
            <a:r>
              <a:rPr lang="vi-VN" dirty="0"/>
              <a:t>Bài </a:t>
            </a:r>
            <a:r>
              <a:rPr lang="en-US" dirty="0"/>
              <a:t>1</a:t>
            </a:r>
            <a:r>
              <a:rPr lang="vi-VN" dirty="0"/>
              <a:t> -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Web</a:t>
            </a:r>
            <a:endParaRPr lang="vi-VN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2BF880A-8C15-4B71-A0A7-DE14E2A7A401}"/>
              </a:ext>
            </a:extLst>
          </p:cNvPr>
          <p:cNvSpPr txBox="1">
            <a:spLocks/>
          </p:cNvSpPr>
          <p:nvPr/>
        </p:nvSpPr>
        <p:spPr>
          <a:xfrm>
            <a:off x="226689" y="6613727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/>
              <a:t>Bài </a:t>
            </a:r>
            <a:r>
              <a:rPr lang="en-US"/>
              <a:t>1</a:t>
            </a:r>
            <a:r>
              <a:rPr lang="vi-VN"/>
              <a:t> -</a:t>
            </a:r>
            <a:r>
              <a:rPr lang="en-US"/>
              <a:t> Giới thiệu về Web</a:t>
            </a:r>
            <a:endParaRPr lang="vi-V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41" y="102223"/>
            <a:ext cx="12096883" cy="391310"/>
          </a:xfrm>
          <a:prstGeom prst="rect">
            <a:avLst/>
          </a:prstGeom>
        </p:spPr>
        <p:txBody>
          <a:bodyPr vert="horz" wrap="square" lIns="0" tIns="11860" rIns="0" bIns="0" rtlCol="0" anchor="ctr">
            <a:spAutoFit/>
          </a:bodyPr>
          <a:lstStyle/>
          <a:p>
            <a:pPr marL="12483">
              <a:lnSpc>
                <a:spcPct val="100000"/>
              </a:lnSpc>
              <a:spcBef>
                <a:spcPts val="94"/>
              </a:spcBef>
            </a:pPr>
            <a:r>
              <a:rPr lang="vi-VN" sz="2465" b="1" spc="-4" dirty="0">
                <a:latin typeface="+mn-lt"/>
              </a:rPr>
              <a:t>CÁC ƯU ĐIỂM CỦA</a:t>
            </a:r>
            <a:r>
              <a:rPr lang="vi-VN" sz="2465" b="1" spc="-58" dirty="0">
                <a:latin typeface="+mn-lt"/>
              </a:rPr>
              <a:t> </a:t>
            </a:r>
            <a:r>
              <a:rPr lang="vi-VN" sz="2465" b="1" spc="-9" dirty="0">
                <a:latin typeface="+mn-lt"/>
              </a:rPr>
              <a:t>CSS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1E1541-8411-417E-9F94-60BA23E1B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4968">
              <a:lnSpc>
                <a:spcPts val="1412"/>
              </a:lnSpc>
            </a:pPr>
            <a:fld id="{81D60167-4931-47E6-BA6A-407CBD079E47}" type="slidenum">
              <a:rPr dirty="0"/>
              <a:pPr marL="24968">
                <a:lnSpc>
                  <a:spcPts val="1412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965937" y="2002536"/>
            <a:ext cx="2424313" cy="2186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5" name="object 5"/>
          <p:cNvSpPr txBox="1"/>
          <p:nvPr/>
        </p:nvSpPr>
        <p:spPr>
          <a:xfrm>
            <a:off x="5583784" y="2429384"/>
            <a:ext cx="1365909" cy="1150609"/>
          </a:xfrm>
          <a:prstGeom prst="rect">
            <a:avLst/>
          </a:prstGeom>
        </p:spPr>
        <p:txBody>
          <a:bodyPr vert="horz" wrap="square" lIns="0" tIns="12483" rIns="0" bIns="0" rtlCol="0">
            <a:spAutoFit/>
          </a:bodyPr>
          <a:lstStyle/>
          <a:p>
            <a:pPr marL="12483" marR="4995" indent="142318">
              <a:spcBef>
                <a:spcPts val="99"/>
              </a:spcBef>
            </a:pPr>
            <a:r>
              <a:rPr sz="2465" b="1" spc="-4" dirty="0">
                <a:solidFill>
                  <a:srgbClr val="FFFFFF"/>
                </a:solidFill>
                <a:latin typeface="Calibri"/>
                <a:cs typeface="Calibri"/>
              </a:rPr>
              <a:t>Các </a:t>
            </a:r>
            <a:r>
              <a:rPr sz="2465" b="1" dirty="0">
                <a:solidFill>
                  <a:srgbClr val="FFFFFF"/>
                </a:solidFill>
                <a:latin typeface="Calibri"/>
                <a:cs typeface="Calibri"/>
              </a:rPr>
              <a:t>ưu  điểm</a:t>
            </a:r>
            <a:r>
              <a:rPr sz="2465" b="1" spc="-10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65" b="1" spc="-4" dirty="0">
                <a:solidFill>
                  <a:srgbClr val="FFFFFF"/>
                </a:solidFill>
                <a:latin typeface="Calibri"/>
                <a:cs typeface="Calibri"/>
              </a:rPr>
              <a:t>của</a:t>
            </a:r>
            <a:endParaRPr sz="2465" dirty="0">
              <a:latin typeface="Calibri"/>
              <a:cs typeface="Calibri"/>
            </a:endParaRPr>
          </a:p>
          <a:p>
            <a:pPr marL="359540"/>
            <a:r>
              <a:rPr sz="2465" b="1" spc="-4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endParaRPr sz="2465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53774" y="2272283"/>
            <a:ext cx="3468586" cy="2023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7" name="object 7"/>
          <p:cNvSpPr txBox="1"/>
          <p:nvPr/>
        </p:nvSpPr>
        <p:spPr>
          <a:xfrm>
            <a:off x="3155221" y="2965450"/>
            <a:ext cx="1289318" cy="494544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algn="ctr">
              <a:spcBef>
                <a:spcPts val="94"/>
              </a:spcBef>
            </a:pP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Khả năng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tái</a:t>
            </a:r>
            <a:r>
              <a:rPr sz="1568" b="1" spc="-4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sử</a:t>
            </a:r>
            <a:endParaRPr sz="1568">
              <a:latin typeface="Calibri"/>
              <a:cs typeface="Calibri"/>
            </a:endParaRPr>
          </a:p>
          <a:p>
            <a:pPr algn="ctr">
              <a:spcBef>
                <a:spcPts val="4"/>
              </a:spcBef>
            </a:pPr>
            <a:r>
              <a:rPr sz="1568" b="1" spc="-16" dirty="0">
                <a:solidFill>
                  <a:srgbClr val="FFFFFF"/>
                </a:solidFill>
                <a:latin typeface="Calibri"/>
                <a:cs typeface="Calibri"/>
              </a:rPr>
              <a:t>dụng</a:t>
            </a:r>
            <a:endParaRPr sz="1568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94788" y="2183892"/>
            <a:ext cx="3759977" cy="22006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9" name="object 9"/>
          <p:cNvSpPr txBox="1"/>
          <p:nvPr/>
        </p:nvSpPr>
        <p:spPr>
          <a:xfrm>
            <a:off x="7751286" y="3087448"/>
            <a:ext cx="1652324" cy="253260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marL="12483">
              <a:spcBef>
                <a:spcPts val="94"/>
              </a:spcBef>
            </a:pP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Độc lập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trên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thiết</a:t>
            </a:r>
            <a:r>
              <a:rPr sz="1568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bị</a:t>
            </a:r>
            <a:endParaRPr sz="1568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63589" y="3194585"/>
            <a:ext cx="3245236" cy="2816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1" name="object 11"/>
          <p:cNvSpPr txBox="1"/>
          <p:nvPr/>
        </p:nvSpPr>
        <p:spPr>
          <a:xfrm>
            <a:off x="5246480" y="4692778"/>
            <a:ext cx="1279457" cy="253260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marL="12483">
              <a:spcBef>
                <a:spcPts val="94"/>
              </a:spcBef>
            </a:pP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Giảm </a:t>
            </a:r>
            <a:r>
              <a:rPr sz="1568" b="1" spc="-9" dirty="0">
                <a:solidFill>
                  <a:srgbClr val="FFFFFF"/>
                </a:solidFill>
                <a:latin typeface="Calibri"/>
                <a:cs typeface="Calibri"/>
              </a:rPr>
              <a:t>mã</a:t>
            </a:r>
            <a:r>
              <a:rPr sz="1568" b="1" spc="-7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68" b="1" spc="-4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568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MỤC TIÊU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1313" indent="-341313">
              <a:spcBef>
                <a:spcPts val="600"/>
              </a:spcBef>
              <a:spcAft>
                <a:spcPts val="600"/>
              </a:spcAft>
              <a:buFont typeface="Calibri" pitchFamily="34" charset="0"/>
              <a:buChar char="●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Quá trình phát triển của HTML</a:t>
            </a:r>
          </a:p>
          <a:p>
            <a:pPr marL="341313" indent="-341313">
              <a:spcBef>
                <a:spcPts val="600"/>
              </a:spcBef>
              <a:spcAft>
                <a:spcPts val="600"/>
              </a:spcAft>
              <a:buFont typeface="Calibri" pitchFamily="34" charset="0"/>
              <a:buChar char="●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Cấu trúc của trang HTML</a:t>
            </a: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>
              <a:spcBef>
                <a:spcPts val="600"/>
              </a:spcBef>
              <a:spcAft>
                <a:spcPts val="600"/>
              </a:spcAft>
              <a:buFont typeface="Calibri" pitchFamily="34" charset="0"/>
              <a:buChar char="●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Một số hạn chế trong HTML4 và XHTML</a:t>
            </a:r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1313" indent="-341313">
              <a:spcBef>
                <a:spcPts val="600"/>
              </a:spcBef>
              <a:spcAft>
                <a:spcPts val="600"/>
              </a:spcAft>
              <a:buFont typeface="Calibri" pitchFamily="34" charset="0"/>
              <a:buChar char="●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Một số tính năng mới trong HTML 5</a:t>
            </a:r>
          </a:p>
          <a:p>
            <a:pPr marL="341313" indent="-341313">
              <a:spcBef>
                <a:spcPts val="600"/>
              </a:spcBef>
              <a:spcAft>
                <a:spcPts val="600"/>
              </a:spcAft>
              <a:buFont typeface="Calibri" pitchFamily="34" charset="0"/>
              <a:buChar char="●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Gải thích về CSS</a:t>
            </a:r>
          </a:p>
          <a:p>
            <a:pPr marL="341313" indent="-341313">
              <a:spcBef>
                <a:spcPts val="600"/>
              </a:spcBef>
              <a:spcAft>
                <a:spcPts val="600"/>
              </a:spcAft>
              <a:buFont typeface="Calibri" pitchFamily="34" charset="0"/>
              <a:buChar char="●"/>
            </a:pPr>
            <a:r>
              <a:rPr lang="en-US"/>
              <a:t>Giải thích về JavaScript</a:t>
            </a:r>
          </a:p>
          <a:p>
            <a:pPr marL="341313" indent="-341313">
              <a:spcBef>
                <a:spcPts val="600"/>
              </a:spcBef>
              <a:spcAft>
                <a:spcPts val="600"/>
              </a:spcAft>
              <a:buFont typeface="Calibri" pitchFamily="34" charset="0"/>
              <a:buChar char="●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Giải thích về JQuery</a:t>
            </a:r>
          </a:p>
          <a:p>
            <a:pPr marL="341313" indent="-341313">
              <a:spcBef>
                <a:spcPts val="600"/>
              </a:spcBef>
              <a:spcAft>
                <a:spcPts val="600"/>
              </a:spcAft>
              <a:buFont typeface="Calibri" pitchFamily="34" charset="0"/>
              <a:buChar char="●"/>
            </a:pPr>
            <a:r>
              <a:rPr lang="en-US"/>
              <a:t>Các trình duyệt hỗ trợ HTML5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vi-VN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</a:t>
            </a:r>
            <a:r>
              <a:rPr lang="en-US"/>
              <a:t>1</a:t>
            </a:r>
            <a:r>
              <a:rPr lang="vi-VN"/>
              <a:t> -</a:t>
            </a:r>
            <a:r>
              <a:rPr lang="en-US"/>
              <a:t> Giới thiệu về Web</a:t>
            </a: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57896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41" y="102223"/>
            <a:ext cx="12096883" cy="391310"/>
          </a:xfrm>
          <a:prstGeom prst="rect">
            <a:avLst/>
          </a:prstGeom>
        </p:spPr>
        <p:txBody>
          <a:bodyPr vert="horz" wrap="square" lIns="0" tIns="11860" rIns="0" bIns="0" rtlCol="0" anchor="ctr">
            <a:spAutoFit/>
          </a:bodyPr>
          <a:lstStyle/>
          <a:p>
            <a:pPr marL="12483">
              <a:lnSpc>
                <a:spcPct val="100000"/>
              </a:lnSpc>
              <a:spcBef>
                <a:spcPts val="94"/>
              </a:spcBef>
            </a:pPr>
            <a:r>
              <a:rPr lang="vi-VN" sz="2465" b="1" spc="-16" dirty="0">
                <a:latin typeface="+mn-lt"/>
              </a:rPr>
              <a:t>HOẠT </a:t>
            </a:r>
            <a:r>
              <a:rPr lang="vi-VN" sz="2465" b="1" spc="-4" dirty="0">
                <a:latin typeface="+mn-lt"/>
              </a:rPr>
              <a:t>ĐỘNG CỦA </a:t>
            </a:r>
            <a:r>
              <a:rPr lang="vi-VN" sz="2465" b="1" spc="-9" dirty="0">
                <a:latin typeface="+mn-lt"/>
              </a:rPr>
              <a:t>CSS</a:t>
            </a:r>
            <a:r>
              <a:rPr lang="vi-VN" sz="2465" b="1" spc="-29" dirty="0">
                <a:latin typeface="+mn-lt"/>
              </a:rPr>
              <a:t> </a:t>
            </a:r>
            <a:r>
              <a:rPr lang="vi-VN" sz="2465" b="1" spc="-4" dirty="0">
                <a:latin typeface="+mn-lt"/>
              </a:rPr>
              <a:t>1-2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0646FC-D759-4F3F-A62C-0EF4A8565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4968">
              <a:lnSpc>
                <a:spcPts val="1412"/>
              </a:lnSpc>
            </a:pPr>
            <a:fld id="{81D60167-4931-47E6-BA6A-407CBD079E47}" type="slidenum">
              <a:rPr dirty="0"/>
              <a:pPr marL="24968">
                <a:lnSpc>
                  <a:spcPts val="1412"/>
                </a:lnSpc>
              </a:pPr>
              <a:t>20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284153" y="2194561"/>
            <a:ext cx="1199584" cy="1088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5" name="object 5"/>
          <p:cNvSpPr/>
          <p:nvPr/>
        </p:nvSpPr>
        <p:spPr>
          <a:xfrm>
            <a:off x="3048971" y="925068"/>
            <a:ext cx="1860759" cy="1347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6" name="object 6"/>
          <p:cNvSpPr/>
          <p:nvPr/>
        </p:nvSpPr>
        <p:spPr>
          <a:xfrm>
            <a:off x="4730752" y="3607309"/>
            <a:ext cx="1199584" cy="1088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7" name="object 7"/>
          <p:cNvSpPr/>
          <p:nvPr/>
        </p:nvSpPr>
        <p:spPr>
          <a:xfrm>
            <a:off x="4495570" y="2307336"/>
            <a:ext cx="1856323" cy="1443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8" name="object 8"/>
          <p:cNvSpPr/>
          <p:nvPr/>
        </p:nvSpPr>
        <p:spPr>
          <a:xfrm>
            <a:off x="6177354" y="5020056"/>
            <a:ext cx="1199584" cy="1088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9" name="object 9"/>
          <p:cNvSpPr/>
          <p:nvPr/>
        </p:nvSpPr>
        <p:spPr>
          <a:xfrm>
            <a:off x="5940692" y="3752089"/>
            <a:ext cx="1844490" cy="1345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0" name="object 10"/>
          <p:cNvSpPr txBox="1"/>
          <p:nvPr/>
        </p:nvSpPr>
        <p:spPr>
          <a:xfrm>
            <a:off x="3191953" y="1142239"/>
            <a:ext cx="4420169" cy="3680098"/>
          </a:xfrm>
          <a:prstGeom prst="rect">
            <a:avLst/>
          </a:prstGeom>
        </p:spPr>
        <p:txBody>
          <a:bodyPr vert="horz" wrap="square" lIns="0" tIns="33706" rIns="0" bIns="0" rtlCol="0">
            <a:spAutoFit/>
          </a:bodyPr>
          <a:lstStyle/>
          <a:p>
            <a:pPr marL="12483" marR="2919392" indent="1248" algn="ctr">
              <a:lnSpc>
                <a:spcPts val="1515"/>
              </a:lnSpc>
              <a:spcBef>
                <a:spcPts val="264"/>
              </a:spcBef>
            </a:pPr>
            <a:r>
              <a:rPr sz="1344" spc="-34" dirty="0">
                <a:solidFill>
                  <a:srgbClr val="FFFFFF"/>
                </a:solidFill>
                <a:latin typeface="Calibri"/>
                <a:cs typeface="Calibri"/>
              </a:rPr>
              <a:t>Yêu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cầu người </a:t>
            </a:r>
            <a:r>
              <a:rPr sz="1344" spc="-9" dirty="0">
                <a:solidFill>
                  <a:srgbClr val="FFFFFF"/>
                </a:solidFill>
                <a:latin typeface="Calibri"/>
                <a:cs typeface="Calibri"/>
              </a:rPr>
              <a:t>dùng  về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một </a:t>
            </a:r>
            <a:r>
              <a:rPr sz="1344" spc="-9" dirty="0">
                <a:solidFill>
                  <a:srgbClr val="FFFFFF"/>
                </a:solidFill>
                <a:latin typeface="Calibri"/>
                <a:cs typeface="Calibri"/>
              </a:rPr>
              <a:t>trang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web </a:t>
            </a:r>
            <a:r>
              <a:rPr sz="1344" dirty="0">
                <a:solidFill>
                  <a:srgbClr val="FFFFFF"/>
                </a:solidFill>
                <a:latin typeface="Calibri"/>
                <a:cs typeface="Calibri"/>
              </a:rPr>
              <a:t>từ  trình </a:t>
            </a:r>
            <a:r>
              <a:rPr sz="1344" spc="-9" dirty="0">
                <a:solidFill>
                  <a:srgbClr val="FFFFFF"/>
                </a:solidFill>
                <a:latin typeface="Calibri"/>
                <a:cs typeface="Calibri"/>
              </a:rPr>
              <a:t>duyệt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bằng</a:t>
            </a:r>
            <a:r>
              <a:rPr sz="1344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44" spc="-9" dirty="0">
                <a:solidFill>
                  <a:srgbClr val="FFFFFF"/>
                </a:solidFill>
                <a:latin typeface="Calibri"/>
                <a:cs typeface="Calibri"/>
              </a:rPr>
              <a:t>cách 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sử </a:t>
            </a:r>
            <a:r>
              <a:rPr sz="1344" spc="-9" dirty="0">
                <a:solidFill>
                  <a:srgbClr val="FFFFFF"/>
                </a:solidFill>
                <a:latin typeface="Calibri"/>
                <a:cs typeface="Calibri"/>
              </a:rPr>
              <a:t>dụng</a:t>
            </a:r>
            <a:r>
              <a:rPr sz="1344" spc="-1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44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1344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44">
              <a:latin typeface="Times New Roman"/>
              <a:cs typeface="Times New Roman"/>
            </a:endParaRPr>
          </a:p>
          <a:p>
            <a:pPr>
              <a:spcBef>
                <a:spcPts val="9"/>
              </a:spcBef>
            </a:pPr>
            <a:endParaRPr sz="1568">
              <a:latin typeface="Times New Roman"/>
              <a:cs typeface="Times New Roman"/>
            </a:endParaRPr>
          </a:p>
          <a:p>
            <a:pPr marL="1480608" marR="1456262" indent="-625" algn="ctr">
              <a:lnSpc>
                <a:spcPct val="91600"/>
              </a:lnSpc>
              <a:spcBef>
                <a:spcPts val="4"/>
              </a:spcBef>
            </a:pPr>
            <a:r>
              <a:rPr sz="1344" spc="-9" dirty="0">
                <a:solidFill>
                  <a:srgbClr val="FFFFFF"/>
                </a:solidFill>
                <a:latin typeface="Calibri"/>
                <a:cs typeface="Calibri"/>
              </a:rPr>
              <a:t>Máy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chủ </a:t>
            </a:r>
            <a:r>
              <a:rPr sz="1344" dirty="0">
                <a:solidFill>
                  <a:srgbClr val="FFFFFF"/>
                </a:solidFill>
                <a:latin typeface="Calibri"/>
                <a:cs typeface="Calibri"/>
              </a:rPr>
              <a:t>đáp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ứng với  các tập </a:t>
            </a:r>
            <a:r>
              <a:rPr sz="1344" dirty="0">
                <a:solidFill>
                  <a:srgbClr val="FFFFFF"/>
                </a:solidFill>
                <a:latin typeface="Calibri"/>
                <a:cs typeface="Calibri"/>
              </a:rPr>
              <a:t>tin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344" spc="-16" dirty="0">
                <a:solidFill>
                  <a:srgbClr val="FFFFFF"/>
                </a:solidFill>
                <a:latin typeface="Calibri"/>
                <a:cs typeface="Calibri"/>
              </a:rPr>
              <a:t>và 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tập </a:t>
            </a:r>
            <a:r>
              <a:rPr sz="1344" dirty="0">
                <a:solidFill>
                  <a:srgbClr val="FFFFFF"/>
                </a:solidFill>
                <a:latin typeface="Calibri"/>
                <a:cs typeface="Calibri"/>
              </a:rPr>
              <a:t>tin </a:t>
            </a:r>
            <a:r>
              <a:rPr sz="1344" spc="-9" dirty="0">
                <a:solidFill>
                  <a:srgbClr val="FFFFFF"/>
                </a:solidFill>
                <a:latin typeface="Calibri"/>
                <a:cs typeface="Calibri"/>
              </a:rPr>
              <a:t>có </a:t>
            </a:r>
            <a:r>
              <a:rPr sz="1344" dirty="0">
                <a:solidFill>
                  <a:srgbClr val="FFFFFF"/>
                </a:solidFill>
                <a:latin typeface="Calibri"/>
                <a:cs typeface="Calibri"/>
              </a:rPr>
              <a:t>liên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quan  như các tập </a:t>
            </a:r>
            <a:r>
              <a:rPr sz="1344" dirty="0">
                <a:solidFill>
                  <a:srgbClr val="FFFFFF"/>
                </a:solidFill>
                <a:latin typeface="Calibri"/>
                <a:cs typeface="Calibri"/>
              </a:rPr>
              <a:t>tin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hình  ảnh, tập </a:t>
            </a:r>
            <a:r>
              <a:rPr sz="1344" dirty="0">
                <a:solidFill>
                  <a:srgbClr val="FFFFFF"/>
                </a:solidFill>
                <a:latin typeface="Calibri"/>
                <a:cs typeface="Calibri"/>
              </a:rPr>
              <a:t>tin âm</a:t>
            </a:r>
            <a:r>
              <a:rPr sz="1344" spc="-8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thanh  </a:t>
            </a:r>
            <a:r>
              <a:rPr sz="1344" spc="-16" dirty="0">
                <a:solidFill>
                  <a:srgbClr val="FFFFFF"/>
                </a:solidFill>
                <a:latin typeface="Calibri"/>
                <a:cs typeface="Calibri"/>
              </a:rPr>
              <a:t>và</a:t>
            </a:r>
            <a:r>
              <a:rPr sz="1344" spc="-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44" dirty="0">
                <a:solidFill>
                  <a:srgbClr val="FFFFFF"/>
                </a:solidFill>
                <a:latin typeface="Calibri"/>
                <a:cs typeface="Calibri"/>
              </a:rPr>
              <a:t>vv</a:t>
            </a:r>
            <a:endParaRPr sz="1344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44">
              <a:latin typeface="Times New Roman"/>
              <a:cs typeface="Times New Roman"/>
            </a:endParaRPr>
          </a:p>
          <a:p>
            <a:pPr marL="2958717" marR="4995" indent="-1248" algn="ctr">
              <a:lnSpc>
                <a:spcPct val="91600"/>
              </a:lnSpc>
              <a:spcBef>
                <a:spcPts val="1042"/>
              </a:spcBef>
            </a:pPr>
            <a:r>
              <a:rPr sz="1344" spc="-20" dirty="0">
                <a:solidFill>
                  <a:srgbClr val="FFFFFF"/>
                </a:solidFill>
                <a:latin typeface="Calibri"/>
                <a:cs typeface="Calibri"/>
              </a:rPr>
              <a:t>Trình </a:t>
            </a:r>
            <a:r>
              <a:rPr sz="1344" spc="-9" dirty="0">
                <a:solidFill>
                  <a:srgbClr val="FFFFFF"/>
                </a:solidFill>
                <a:latin typeface="Calibri"/>
                <a:cs typeface="Calibri"/>
              </a:rPr>
              <a:t>duyệt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thực thi  mã CSS sử </a:t>
            </a:r>
            <a:r>
              <a:rPr sz="1344" spc="-9" dirty="0">
                <a:solidFill>
                  <a:srgbClr val="FFFFFF"/>
                </a:solidFill>
                <a:latin typeface="Calibri"/>
                <a:cs typeface="Calibri"/>
              </a:rPr>
              <a:t>dụng công 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cụ dựng hình </a:t>
            </a:r>
            <a:r>
              <a:rPr sz="1344" spc="-16" dirty="0">
                <a:solidFill>
                  <a:srgbClr val="FFFFFF"/>
                </a:solidFill>
                <a:latin typeface="Calibri"/>
                <a:cs typeface="Calibri"/>
              </a:rPr>
              <a:t>và </a:t>
            </a:r>
            <a:r>
              <a:rPr sz="1344" dirty="0">
                <a:solidFill>
                  <a:srgbClr val="FFFFFF"/>
                </a:solidFill>
                <a:latin typeface="Calibri"/>
                <a:cs typeface="Calibri"/>
              </a:rPr>
              <a:t>áp  </a:t>
            </a:r>
            <a:r>
              <a:rPr sz="1344" spc="-9" dirty="0">
                <a:solidFill>
                  <a:srgbClr val="FFFFFF"/>
                </a:solidFill>
                <a:latin typeface="Calibri"/>
                <a:cs typeface="Calibri"/>
              </a:rPr>
              <a:t>dụng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các kiểu </a:t>
            </a:r>
            <a:r>
              <a:rPr sz="1344" spc="-9" dirty="0">
                <a:solidFill>
                  <a:srgbClr val="FFFFFF"/>
                </a:solidFill>
                <a:latin typeface="Calibri"/>
                <a:cs typeface="Calibri"/>
              </a:rPr>
              <a:t>trong  tệp </a:t>
            </a:r>
            <a:r>
              <a:rPr sz="1344" dirty="0">
                <a:solidFill>
                  <a:srgbClr val="FFFFFF"/>
                </a:solidFill>
                <a:latin typeface="Calibri"/>
                <a:cs typeface="Calibri"/>
              </a:rPr>
              <a:t>tin</a:t>
            </a:r>
            <a:r>
              <a:rPr sz="1344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endParaRPr sz="1344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10375" y="5160266"/>
            <a:ext cx="1829699" cy="1345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2" name="object 12"/>
          <p:cNvSpPr txBox="1"/>
          <p:nvPr/>
        </p:nvSpPr>
        <p:spPr>
          <a:xfrm>
            <a:off x="7550984" y="5475529"/>
            <a:ext cx="1352182" cy="601809"/>
          </a:xfrm>
          <a:prstGeom prst="rect">
            <a:avLst/>
          </a:prstGeom>
        </p:spPr>
        <p:txBody>
          <a:bodyPr vert="horz" wrap="square" lIns="0" tIns="30585" rIns="0" bIns="0" rtlCol="0">
            <a:spAutoFit/>
          </a:bodyPr>
          <a:lstStyle/>
          <a:p>
            <a:pPr marL="11860" marR="4995" algn="ctr">
              <a:lnSpc>
                <a:spcPct val="91500"/>
              </a:lnSpc>
              <a:spcBef>
                <a:spcPts val="240"/>
              </a:spcBef>
            </a:pPr>
            <a:r>
              <a:rPr sz="1344" spc="-25" dirty="0">
                <a:solidFill>
                  <a:srgbClr val="FFFFFF"/>
                </a:solidFill>
                <a:latin typeface="Calibri"/>
                <a:cs typeface="Calibri"/>
              </a:rPr>
              <a:t>Trang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web sẽ</a:t>
            </a:r>
            <a:r>
              <a:rPr sz="1344" spc="-6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44" dirty="0">
                <a:solidFill>
                  <a:srgbClr val="FFFFFF"/>
                </a:solidFill>
                <a:latin typeface="Calibri"/>
                <a:cs typeface="Calibri"/>
              </a:rPr>
              <a:t>được  hiển </a:t>
            </a:r>
            <a:r>
              <a:rPr sz="1344" spc="-4" dirty="0">
                <a:solidFill>
                  <a:srgbClr val="FFFFFF"/>
                </a:solidFill>
                <a:latin typeface="Calibri"/>
                <a:cs typeface="Calibri"/>
              </a:rPr>
              <a:t>thị </a:t>
            </a:r>
            <a:r>
              <a:rPr sz="1344" spc="-9" dirty="0">
                <a:solidFill>
                  <a:srgbClr val="FFFFFF"/>
                </a:solidFill>
                <a:latin typeface="Calibri"/>
                <a:cs typeface="Calibri"/>
              </a:rPr>
              <a:t>trên </a:t>
            </a:r>
            <a:r>
              <a:rPr sz="1344" dirty="0">
                <a:solidFill>
                  <a:srgbClr val="FFFFFF"/>
                </a:solidFill>
                <a:latin typeface="Calibri"/>
                <a:cs typeface="Calibri"/>
              </a:rPr>
              <a:t>trình  </a:t>
            </a:r>
            <a:r>
              <a:rPr sz="1344" spc="-9" dirty="0">
                <a:solidFill>
                  <a:srgbClr val="FFFFFF"/>
                </a:solidFill>
                <a:latin typeface="Calibri"/>
                <a:cs typeface="Calibri"/>
              </a:rPr>
              <a:t>duyệt</a:t>
            </a:r>
            <a:endParaRPr sz="1344">
              <a:latin typeface="Calibri"/>
              <a:cs typeface="Calibri"/>
            </a:endParaRP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07B3D179-9367-406B-8DFA-752722578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289" y="6461327"/>
            <a:ext cx="11261290" cy="365125"/>
          </a:xfrm>
        </p:spPr>
        <p:txBody>
          <a:bodyPr/>
          <a:lstStyle/>
          <a:p>
            <a:r>
              <a:rPr lang="vi-VN" dirty="0"/>
              <a:t>Bài </a:t>
            </a:r>
            <a:r>
              <a:rPr lang="en-US" dirty="0"/>
              <a:t>1</a:t>
            </a:r>
            <a:r>
              <a:rPr lang="vi-VN" dirty="0"/>
              <a:t> -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Web</a:t>
            </a:r>
            <a:endParaRPr lang="vi-VN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41" y="102223"/>
            <a:ext cx="12096883" cy="391310"/>
          </a:xfrm>
          <a:prstGeom prst="rect">
            <a:avLst/>
          </a:prstGeom>
        </p:spPr>
        <p:txBody>
          <a:bodyPr vert="horz" wrap="square" lIns="0" tIns="11860" rIns="0" bIns="0" rtlCol="0" anchor="ctr">
            <a:spAutoFit/>
          </a:bodyPr>
          <a:lstStyle/>
          <a:p>
            <a:pPr marL="12483">
              <a:lnSpc>
                <a:spcPct val="100000"/>
              </a:lnSpc>
              <a:spcBef>
                <a:spcPts val="94"/>
              </a:spcBef>
            </a:pPr>
            <a:r>
              <a:rPr lang="vi-VN" sz="2465" b="1" spc="-16" dirty="0">
                <a:latin typeface="+mn-lt"/>
              </a:rPr>
              <a:t>HOẠT </a:t>
            </a:r>
            <a:r>
              <a:rPr lang="vi-VN" sz="2465" b="1" spc="-4" dirty="0">
                <a:latin typeface="+mn-lt"/>
              </a:rPr>
              <a:t>ĐỘNG CỦA </a:t>
            </a:r>
            <a:r>
              <a:rPr lang="vi-VN" sz="2465" b="1" spc="-9" dirty="0">
                <a:latin typeface="+mn-lt"/>
              </a:rPr>
              <a:t>CSS</a:t>
            </a:r>
            <a:r>
              <a:rPr lang="vi-VN" sz="2465" b="1" spc="-34" dirty="0">
                <a:latin typeface="+mn-lt"/>
              </a:rPr>
              <a:t> </a:t>
            </a:r>
            <a:r>
              <a:rPr lang="vi-VN" sz="2465" b="1" spc="-4" dirty="0">
                <a:latin typeface="+mn-lt"/>
              </a:rPr>
              <a:t>2-2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EF242B-56E0-48B0-BC09-E8154EA42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4968">
              <a:lnSpc>
                <a:spcPts val="1412"/>
              </a:lnSpc>
            </a:pPr>
            <a:fld id="{81D60167-4931-47E6-BA6A-407CBD079E47}" type="slidenum">
              <a:rPr dirty="0"/>
              <a:pPr marL="24968">
                <a:lnSpc>
                  <a:spcPts val="1412"/>
                </a:lnSpc>
              </a:pPr>
              <a:t>21</a:t>
            </a:fld>
            <a:endParaRPr dirty="0"/>
          </a:p>
        </p:txBody>
      </p:sp>
      <p:sp>
        <p:nvSpPr>
          <p:cNvPr id="16" name="object 3"/>
          <p:cNvSpPr/>
          <p:nvPr/>
        </p:nvSpPr>
        <p:spPr>
          <a:xfrm>
            <a:off x="2398147" y="990601"/>
            <a:ext cx="7185442" cy="4957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D2BE1E8-F8B0-4C35-9AB0-52B07FFA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289" y="6461327"/>
            <a:ext cx="11261290" cy="365125"/>
          </a:xfrm>
        </p:spPr>
        <p:txBody>
          <a:bodyPr/>
          <a:lstStyle/>
          <a:p>
            <a:r>
              <a:rPr lang="vi-VN" dirty="0"/>
              <a:t>Bài </a:t>
            </a:r>
            <a:r>
              <a:rPr lang="en-US" dirty="0"/>
              <a:t>1</a:t>
            </a:r>
            <a:r>
              <a:rPr lang="vi-VN" dirty="0"/>
              <a:t> -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Web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540334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41" y="102223"/>
            <a:ext cx="12096883" cy="391310"/>
          </a:xfrm>
          <a:prstGeom prst="rect">
            <a:avLst/>
          </a:prstGeom>
        </p:spPr>
        <p:txBody>
          <a:bodyPr vert="horz" wrap="square" lIns="0" tIns="11860" rIns="0" bIns="0" rtlCol="0" anchor="ctr">
            <a:spAutoFit/>
          </a:bodyPr>
          <a:lstStyle/>
          <a:p>
            <a:pPr marL="12483">
              <a:lnSpc>
                <a:spcPct val="100000"/>
              </a:lnSpc>
              <a:spcBef>
                <a:spcPts val="94"/>
              </a:spcBef>
            </a:pPr>
            <a:r>
              <a:rPr lang="vi-VN" sz="2465" b="1" spc="-20" dirty="0">
                <a:latin typeface="+mn-lt"/>
              </a:rPr>
              <a:t>JAVASCRIPT</a:t>
            </a:r>
            <a:r>
              <a:rPr lang="vi-VN" sz="2465" b="1" spc="-74" dirty="0">
                <a:latin typeface="+mn-lt"/>
              </a:rPr>
              <a:t> </a:t>
            </a:r>
            <a:r>
              <a:rPr lang="vi-VN" sz="2465" b="1" spc="-4" dirty="0">
                <a:latin typeface="+mn-lt"/>
              </a:rPr>
              <a:t>1-2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F6921A-56A4-4544-B82F-1834482D7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4968">
              <a:lnSpc>
                <a:spcPts val="1412"/>
              </a:lnSpc>
            </a:pPr>
            <a:fld id="{81D60167-4931-47E6-BA6A-407CBD079E47}" type="slidenum">
              <a:rPr dirty="0"/>
              <a:pPr marL="24968">
                <a:lnSpc>
                  <a:spcPts val="1412"/>
                </a:lnSpc>
              </a:pPr>
              <a:t>22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399454" y="1124839"/>
            <a:ext cx="5096260" cy="417196"/>
          </a:xfrm>
          <a:custGeom>
            <a:avLst/>
            <a:gdLst/>
            <a:ahLst/>
            <a:cxnLst/>
            <a:rect l="l" t="t" r="r" b="b"/>
            <a:pathLst>
              <a:path w="5250815" h="417194">
                <a:moveTo>
                  <a:pt x="5205907" y="0"/>
                </a:moveTo>
                <a:lnTo>
                  <a:pt x="44272" y="0"/>
                </a:lnTo>
                <a:lnTo>
                  <a:pt x="27040" y="3278"/>
                </a:lnTo>
                <a:lnTo>
                  <a:pt x="12968" y="12223"/>
                </a:lnTo>
                <a:lnTo>
                  <a:pt x="3479" y="25503"/>
                </a:lnTo>
                <a:lnTo>
                  <a:pt x="0" y="41783"/>
                </a:lnTo>
                <a:lnTo>
                  <a:pt x="0" y="375158"/>
                </a:lnTo>
                <a:lnTo>
                  <a:pt x="3479" y="391364"/>
                </a:lnTo>
                <a:lnTo>
                  <a:pt x="12968" y="404606"/>
                </a:lnTo>
                <a:lnTo>
                  <a:pt x="27040" y="413537"/>
                </a:lnTo>
                <a:lnTo>
                  <a:pt x="44272" y="416813"/>
                </a:lnTo>
                <a:lnTo>
                  <a:pt x="5205907" y="416813"/>
                </a:lnTo>
                <a:lnTo>
                  <a:pt x="5223173" y="413537"/>
                </a:lnTo>
                <a:lnTo>
                  <a:pt x="5237260" y="404606"/>
                </a:lnTo>
                <a:lnTo>
                  <a:pt x="5246752" y="391364"/>
                </a:lnTo>
                <a:lnTo>
                  <a:pt x="5250230" y="375158"/>
                </a:lnTo>
                <a:lnTo>
                  <a:pt x="5250230" y="41783"/>
                </a:lnTo>
                <a:lnTo>
                  <a:pt x="5246752" y="25503"/>
                </a:lnTo>
                <a:lnTo>
                  <a:pt x="5237260" y="12223"/>
                </a:lnTo>
                <a:lnTo>
                  <a:pt x="5223173" y="3278"/>
                </a:lnTo>
                <a:lnTo>
                  <a:pt x="5205907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5" name="object 5"/>
          <p:cNvSpPr txBox="1"/>
          <p:nvPr/>
        </p:nvSpPr>
        <p:spPr>
          <a:xfrm>
            <a:off x="2443507" y="1099822"/>
            <a:ext cx="3042719" cy="771274"/>
          </a:xfrm>
          <a:prstGeom prst="rect">
            <a:avLst/>
          </a:prstGeom>
        </p:spPr>
        <p:txBody>
          <a:bodyPr vert="horz" wrap="square" lIns="0" tIns="12483" rIns="0" bIns="0" rtlCol="0">
            <a:spAutoFit/>
          </a:bodyPr>
          <a:lstStyle/>
          <a:p>
            <a:pPr marL="12483">
              <a:spcBef>
                <a:spcPts val="99"/>
              </a:spcBef>
            </a:pPr>
            <a:r>
              <a:rPr sz="2465" spc="-4" dirty="0">
                <a:solidFill>
                  <a:srgbClr val="FFFFFF"/>
                </a:solidFill>
                <a:latin typeface="Calibri"/>
                <a:cs typeface="Calibri"/>
              </a:rPr>
              <a:t>Chức năng </a:t>
            </a:r>
            <a:r>
              <a:rPr sz="2465" dirty="0">
                <a:solidFill>
                  <a:srgbClr val="FFFFFF"/>
                </a:solidFill>
                <a:latin typeface="Calibri"/>
                <a:cs typeface="Calibri"/>
              </a:rPr>
              <a:t>của</a:t>
            </a:r>
            <a:r>
              <a:rPr sz="2465" spc="-7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65" spc="-9" dirty="0">
                <a:solidFill>
                  <a:srgbClr val="FFFFFF"/>
                </a:solidFill>
                <a:latin typeface="Calibri"/>
                <a:cs typeface="Calibri"/>
              </a:rPr>
              <a:t>JavaScript</a:t>
            </a:r>
            <a:endParaRPr sz="2465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9067" y="1541651"/>
            <a:ext cx="399369" cy="557531"/>
          </a:xfrm>
          <a:custGeom>
            <a:avLst/>
            <a:gdLst/>
            <a:ahLst/>
            <a:cxnLst/>
            <a:rect l="l" t="t" r="r" b="b"/>
            <a:pathLst>
              <a:path w="411480" h="557530">
                <a:moveTo>
                  <a:pt x="0" y="0"/>
                </a:moveTo>
                <a:lnTo>
                  <a:pt x="0" y="557276"/>
                </a:lnTo>
                <a:lnTo>
                  <a:pt x="411353" y="557276"/>
                </a:lnTo>
              </a:path>
            </a:pathLst>
          </a:custGeom>
          <a:ln w="25400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7" name="object 7"/>
          <p:cNvSpPr/>
          <p:nvPr/>
        </p:nvSpPr>
        <p:spPr>
          <a:xfrm>
            <a:off x="3333213" y="1869059"/>
            <a:ext cx="6794807" cy="459739"/>
          </a:xfrm>
          <a:custGeom>
            <a:avLst/>
            <a:gdLst/>
            <a:ahLst/>
            <a:cxnLst/>
            <a:rect l="l" t="t" r="r" b="b"/>
            <a:pathLst>
              <a:path w="7000875" h="459739">
                <a:moveTo>
                  <a:pt x="6949694" y="0"/>
                </a:moveTo>
                <a:lnTo>
                  <a:pt x="51180" y="0"/>
                </a:lnTo>
                <a:lnTo>
                  <a:pt x="31236" y="3611"/>
                </a:lnTo>
                <a:lnTo>
                  <a:pt x="14970" y="13462"/>
                </a:lnTo>
                <a:lnTo>
                  <a:pt x="4014" y="28074"/>
                </a:lnTo>
                <a:lnTo>
                  <a:pt x="0" y="45974"/>
                </a:lnTo>
                <a:lnTo>
                  <a:pt x="0" y="413765"/>
                </a:lnTo>
                <a:lnTo>
                  <a:pt x="4014" y="431665"/>
                </a:lnTo>
                <a:lnTo>
                  <a:pt x="14970" y="446277"/>
                </a:lnTo>
                <a:lnTo>
                  <a:pt x="31236" y="456128"/>
                </a:lnTo>
                <a:lnTo>
                  <a:pt x="51180" y="459739"/>
                </a:lnTo>
                <a:lnTo>
                  <a:pt x="6949694" y="459739"/>
                </a:lnTo>
                <a:lnTo>
                  <a:pt x="6969638" y="456128"/>
                </a:lnTo>
                <a:lnTo>
                  <a:pt x="6985904" y="446277"/>
                </a:lnTo>
                <a:lnTo>
                  <a:pt x="6996860" y="431665"/>
                </a:lnTo>
                <a:lnTo>
                  <a:pt x="7000875" y="413765"/>
                </a:lnTo>
                <a:lnTo>
                  <a:pt x="7000875" y="45974"/>
                </a:lnTo>
                <a:lnTo>
                  <a:pt x="6996860" y="28074"/>
                </a:lnTo>
                <a:lnTo>
                  <a:pt x="6985904" y="13462"/>
                </a:lnTo>
                <a:lnTo>
                  <a:pt x="6969638" y="3611"/>
                </a:lnTo>
                <a:lnTo>
                  <a:pt x="6949694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8" name="object 8"/>
          <p:cNvSpPr/>
          <p:nvPr/>
        </p:nvSpPr>
        <p:spPr>
          <a:xfrm>
            <a:off x="3333213" y="1869059"/>
            <a:ext cx="6794807" cy="459739"/>
          </a:xfrm>
          <a:custGeom>
            <a:avLst/>
            <a:gdLst/>
            <a:ahLst/>
            <a:cxnLst/>
            <a:rect l="l" t="t" r="r" b="b"/>
            <a:pathLst>
              <a:path w="7000875" h="459739">
                <a:moveTo>
                  <a:pt x="0" y="45974"/>
                </a:moveTo>
                <a:lnTo>
                  <a:pt x="4014" y="28074"/>
                </a:lnTo>
                <a:lnTo>
                  <a:pt x="14970" y="13462"/>
                </a:lnTo>
                <a:lnTo>
                  <a:pt x="31236" y="3611"/>
                </a:lnTo>
                <a:lnTo>
                  <a:pt x="51180" y="0"/>
                </a:lnTo>
                <a:lnTo>
                  <a:pt x="6949694" y="0"/>
                </a:lnTo>
                <a:lnTo>
                  <a:pt x="6969638" y="3611"/>
                </a:lnTo>
                <a:lnTo>
                  <a:pt x="6985904" y="13462"/>
                </a:lnTo>
                <a:lnTo>
                  <a:pt x="6996860" y="28074"/>
                </a:lnTo>
                <a:lnTo>
                  <a:pt x="7000875" y="45974"/>
                </a:lnTo>
                <a:lnTo>
                  <a:pt x="7000875" y="413765"/>
                </a:lnTo>
                <a:lnTo>
                  <a:pt x="6996860" y="431665"/>
                </a:lnTo>
                <a:lnTo>
                  <a:pt x="6985904" y="446277"/>
                </a:lnTo>
                <a:lnTo>
                  <a:pt x="6969638" y="456128"/>
                </a:lnTo>
                <a:lnTo>
                  <a:pt x="6949694" y="459739"/>
                </a:lnTo>
                <a:lnTo>
                  <a:pt x="51180" y="459739"/>
                </a:lnTo>
                <a:lnTo>
                  <a:pt x="31236" y="456128"/>
                </a:lnTo>
                <a:lnTo>
                  <a:pt x="14970" y="446277"/>
                </a:lnTo>
                <a:lnTo>
                  <a:pt x="4014" y="431665"/>
                </a:lnTo>
                <a:lnTo>
                  <a:pt x="0" y="413765"/>
                </a:lnTo>
                <a:lnTo>
                  <a:pt x="0" y="45974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9" name="object 9"/>
          <p:cNvSpPr/>
          <p:nvPr/>
        </p:nvSpPr>
        <p:spPr>
          <a:xfrm>
            <a:off x="2909067" y="1541652"/>
            <a:ext cx="399369" cy="1174751"/>
          </a:xfrm>
          <a:custGeom>
            <a:avLst/>
            <a:gdLst/>
            <a:ahLst/>
            <a:cxnLst/>
            <a:rect l="l" t="t" r="r" b="b"/>
            <a:pathLst>
              <a:path w="411480" h="1174750">
                <a:moveTo>
                  <a:pt x="0" y="0"/>
                </a:moveTo>
                <a:lnTo>
                  <a:pt x="0" y="1174496"/>
                </a:lnTo>
                <a:lnTo>
                  <a:pt x="411353" y="1174496"/>
                </a:lnTo>
              </a:path>
            </a:pathLst>
          </a:custGeom>
          <a:ln w="25400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0" name="object 10"/>
          <p:cNvSpPr/>
          <p:nvPr/>
        </p:nvSpPr>
        <p:spPr>
          <a:xfrm>
            <a:off x="3333213" y="2481198"/>
            <a:ext cx="6794807" cy="469901"/>
          </a:xfrm>
          <a:custGeom>
            <a:avLst/>
            <a:gdLst/>
            <a:ahLst/>
            <a:cxnLst/>
            <a:rect l="l" t="t" r="r" b="b"/>
            <a:pathLst>
              <a:path w="7000875" h="469900">
                <a:moveTo>
                  <a:pt x="6948551" y="0"/>
                </a:moveTo>
                <a:lnTo>
                  <a:pt x="52323" y="0"/>
                </a:lnTo>
                <a:lnTo>
                  <a:pt x="31932" y="3698"/>
                </a:lnTo>
                <a:lnTo>
                  <a:pt x="15303" y="13779"/>
                </a:lnTo>
                <a:lnTo>
                  <a:pt x="4103" y="28717"/>
                </a:lnTo>
                <a:lnTo>
                  <a:pt x="0" y="46989"/>
                </a:lnTo>
                <a:lnTo>
                  <a:pt x="0" y="422910"/>
                </a:lnTo>
                <a:lnTo>
                  <a:pt x="4103" y="441182"/>
                </a:lnTo>
                <a:lnTo>
                  <a:pt x="15303" y="456120"/>
                </a:lnTo>
                <a:lnTo>
                  <a:pt x="31932" y="466201"/>
                </a:lnTo>
                <a:lnTo>
                  <a:pt x="52323" y="469900"/>
                </a:lnTo>
                <a:lnTo>
                  <a:pt x="6948551" y="469900"/>
                </a:lnTo>
                <a:lnTo>
                  <a:pt x="6968942" y="466201"/>
                </a:lnTo>
                <a:lnTo>
                  <a:pt x="6985571" y="456120"/>
                </a:lnTo>
                <a:lnTo>
                  <a:pt x="6996771" y="441182"/>
                </a:lnTo>
                <a:lnTo>
                  <a:pt x="7000875" y="422910"/>
                </a:lnTo>
                <a:lnTo>
                  <a:pt x="7000875" y="46989"/>
                </a:lnTo>
                <a:lnTo>
                  <a:pt x="6996771" y="28717"/>
                </a:lnTo>
                <a:lnTo>
                  <a:pt x="6985571" y="13779"/>
                </a:lnTo>
                <a:lnTo>
                  <a:pt x="6968942" y="3698"/>
                </a:lnTo>
                <a:lnTo>
                  <a:pt x="6948551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1" name="object 11"/>
          <p:cNvSpPr/>
          <p:nvPr/>
        </p:nvSpPr>
        <p:spPr>
          <a:xfrm>
            <a:off x="3333213" y="2481198"/>
            <a:ext cx="6794807" cy="469901"/>
          </a:xfrm>
          <a:custGeom>
            <a:avLst/>
            <a:gdLst/>
            <a:ahLst/>
            <a:cxnLst/>
            <a:rect l="l" t="t" r="r" b="b"/>
            <a:pathLst>
              <a:path w="7000875" h="469900">
                <a:moveTo>
                  <a:pt x="0" y="46989"/>
                </a:moveTo>
                <a:lnTo>
                  <a:pt x="4103" y="28717"/>
                </a:lnTo>
                <a:lnTo>
                  <a:pt x="15303" y="13779"/>
                </a:lnTo>
                <a:lnTo>
                  <a:pt x="31932" y="3698"/>
                </a:lnTo>
                <a:lnTo>
                  <a:pt x="52323" y="0"/>
                </a:lnTo>
                <a:lnTo>
                  <a:pt x="6948551" y="0"/>
                </a:lnTo>
                <a:lnTo>
                  <a:pt x="6968942" y="3698"/>
                </a:lnTo>
                <a:lnTo>
                  <a:pt x="6985571" y="13779"/>
                </a:lnTo>
                <a:lnTo>
                  <a:pt x="6996771" y="28717"/>
                </a:lnTo>
                <a:lnTo>
                  <a:pt x="7000875" y="46989"/>
                </a:lnTo>
                <a:lnTo>
                  <a:pt x="7000875" y="422910"/>
                </a:lnTo>
                <a:lnTo>
                  <a:pt x="6996771" y="441182"/>
                </a:lnTo>
                <a:lnTo>
                  <a:pt x="6985571" y="456120"/>
                </a:lnTo>
                <a:lnTo>
                  <a:pt x="6968942" y="466201"/>
                </a:lnTo>
                <a:lnTo>
                  <a:pt x="6948551" y="469900"/>
                </a:lnTo>
                <a:lnTo>
                  <a:pt x="52323" y="469900"/>
                </a:lnTo>
                <a:lnTo>
                  <a:pt x="31932" y="466201"/>
                </a:lnTo>
                <a:lnTo>
                  <a:pt x="15303" y="456120"/>
                </a:lnTo>
                <a:lnTo>
                  <a:pt x="4103" y="441182"/>
                </a:lnTo>
                <a:lnTo>
                  <a:pt x="0" y="422910"/>
                </a:lnTo>
                <a:lnTo>
                  <a:pt x="0" y="46989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2" name="object 12"/>
          <p:cNvSpPr/>
          <p:nvPr/>
        </p:nvSpPr>
        <p:spPr>
          <a:xfrm>
            <a:off x="2909067" y="1541654"/>
            <a:ext cx="399369" cy="1883410"/>
          </a:xfrm>
          <a:custGeom>
            <a:avLst/>
            <a:gdLst/>
            <a:ahLst/>
            <a:cxnLst/>
            <a:rect l="l" t="t" r="r" b="b"/>
            <a:pathLst>
              <a:path w="411480" h="1883410">
                <a:moveTo>
                  <a:pt x="0" y="0"/>
                </a:moveTo>
                <a:lnTo>
                  <a:pt x="0" y="1883029"/>
                </a:lnTo>
                <a:lnTo>
                  <a:pt x="411353" y="1883029"/>
                </a:lnTo>
              </a:path>
            </a:pathLst>
          </a:custGeom>
          <a:ln w="25400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3" name="object 13"/>
          <p:cNvSpPr/>
          <p:nvPr/>
        </p:nvSpPr>
        <p:spPr>
          <a:xfrm>
            <a:off x="3333211" y="3145408"/>
            <a:ext cx="6830554" cy="558799"/>
          </a:xfrm>
          <a:custGeom>
            <a:avLst/>
            <a:gdLst/>
            <a:ahLst/>
            <a:cxnLst/>
            <a:rect l="l" t="t" r="r" b="b"/>
            <a:pathLst>
              <a:path w="7037705" h="558800">
                <a:moveTo>
                  <a:pt x="6978269" y="0"/>
                </a:moveTo>
                <a:lnTo>
                  <a:pt x="59308" y="0"/>
                </a:lnTo>
                <a:lnTo>
                  <a:pt x="36218" y="4389"/>
                </a:lnTo>
                <a:lnTo>
                  <a:pt x="17367" y="16351"/>
                </a:lnTo>
                <a:lnTo>
                  <a:pt x="4659" y="34075"/>
                </a:lnTo>
                <a:lnTo>
                  <a:pt x="0" y="55752"/>
                </a:lnTo>
                <a:lnTo>
                  <a:pt x="0" y="502792"/>
                </a:lnTo>
                <a:lnTo>
                  <a:pt x="4659" y="524543"/>
                </a:lnTo>
                <a:lnTo>
                  <a:pt x="17367" y="542305"/>
                </a:lnTo>
                <a:lnTo>
                  <a:pt x="36218" y="554281"/>
                </a:lnTo>
                <a:lnTo>
                  <a:pt x="59308" y="558672"/>
                </a:lnTo>
                <a:lnTo>
                  <a:pt x="6978269" y="558672"/>
                </a:lnTo>
                <a:lnTo>
                  <a:pt x="7001359" y="554281"/>
                </a:lnTo>
                <a:lnTo>
                  <a:pt x="7020210" y="542305"/>
                </a:lnTo>
                <a:lnTo>
                  <a:pt x="7032918" y="524543"/>
                </a:lnTo>
                <a:lnTo>
                  <a:pt x="7037578" y="502792"/>
                </a:lnTo>
                <a:lnTo>
                  <a:pt x="7037578" y="55752"/>
                </a:lnTo>
                <a:lnTo>
                  <a:pt x="7032918" y="34075"/>
                </a:lnTo>
                <a:lnTo>
                  <a:pt x="7020210" y="16351"/>
                </a:lnTo>
                <a:lnTo>
                  <a:pt x="7001359" y="4389"/>
                </a:lnTo>
                <a:lnTo>
                  <a:pt x="6978269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4" name="object 14"/>
          <p:cNvSpPr/>
          <p:nvPr/>
        </p:nvSpPr>
        <p:spPr>
          <a:xfrm>
            <a:off x="3333211" y="3145408"/>
            <a:ext cx="6830554" cy="558799"/>
          </a:xfrm>
          <a:custGeom>
            <a:avLst/>
            <a:gdLst/>
            <a:ahLst/>
            <a:cxnLst/>
            <a:rect l="l" t="t" r="r" b="b"/>
            <a:pathLst>
              <a:path w="7037705" h="558800">
                <a:moveTo>
                  <a:pt x="0" y="55752"/>
                </a:moveTo>
                <a:lnTo>
                  <a:pt x="4659" y="34075"/>
                </a:lnTo>
                <a:lnTo>
                  <a:pt x="17367" y="16351"/>
                </a:lnTo>
                <a:lnTo>
                  <a:pt x="36218" y="4389"/>
                </a:lnTo>
                <a:lnTo>
                  <a:pt x="59308" y="0"/>
                </a:lnTo>
                <a:lnTo>
                  <a:pt x="6978269" y="0"/>
                </a:lnTo>
                <a:lnTo>
                  <a:pt x="7001359" y="4389"/>
                </a:lnTo>
                <a:lnTo>
                  <a:pt x="7020210" y="16351"/>
                </a:lnTo>
                <a:lnTo>
                  <a:pt x="7032918" y="34075"/>
                </a:lnTo>
                <a:lnTo>
                  <a:pt x="7037578" y="55752"/>
                </a:lnTo>
                <a:lnTo>
                  <a:pt x="7037578" y="105447"/>
                </a:lnTo>
                <a:lnTo>
                  <a:pt x="7037578" y="155134"/>
                </a:lnTo>
                <a:lnTo>
                  <a:pt x="7037578" y="502792"/>
                </a:lnTo>
                <a:lnTo>
                  <a:pt x="7032918" y="524543"/>
                </a:lnTo>
                <a:lnTo>
                  <a:pt x="7020210" y="542305"/>
                </a:lnTo>
                <a:lnTo>
                  <a:pt x="7001359" y="554281"/>
                </a:lnTo>
                <a:lnTo>
                  <a:pt x="6978269" y="558672"/>
                </a:lnTo>
                <a:lnTo>
                  <a:pt x="59308" y="558672"/>
                </a:lnTo>
                <a:lnTo>
                  <a:pt x="36218" y="554281"/>
                </a:lnTo>
                <a:lnTo>
                  <a:pt x="17367" y="542305"/>
                </a:lnTo>
                <a:lnTo>
                  <a:pt x="4659" y="524543"/>
                </a:lnTo>
                <a:lnTo>
                  <a:pt x="0" y="502792"/>
                </a:lnTo>
                <a:lnTo>
                  <a:pt x="0" y="55752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5" name="object 15"/>
          <p:cNvSpPr/>
          <p:nvPr/>
        </p:nvSpPr>
        <p:spPr>
          <a:xfrm>
            <a:off x="2909065" y="1541651"/>
            <a:ext cx="407380" cy="2538730"/>
          </a:xfrm>
          <a:custGeom>
            <a:avLst/>
            <a:gdLst/>
            <a:ahLst/>
            <a:cxnLst/>
            <a:rect l="l" t="t" r="r" b="b"/>
            <a:pathLst>
              <a:path w="419735" h="2538729">
                <a:moveTo>
                  <a:pt x="0" y="0"/>
                </a:moveTo>
                <a:lnTo>
                  <a:pt x="0" y="2538222"/>
                </a:lnTo>
                <a:lnTo>
                  <a:pt x="419608" y="2538222"/>
                </a:lnTo>
              </a:path>
            </a:pathLst>
          </a:custGeom>
          <a:ln w="25399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6" name="object 16"/>
          <p:cNvSpPr/>
          <p:nvPr/>
        </p:nvSpPr>
        <p:spPr>
          <a:xfrm>
            <a:off x="3341592" y="3845815"/>
            <a:ext cx="6786796" cy="467994"/>
          </a:xfrm>
          <a:custGeom>
            <a:avLst/>
            <a:gdLst/>
            <a:ahLst/>
            <a:cxnLst/>
            <a:rect l="l" t="t" r="r" b="b"/>
            <a:pathLst>
              <a:path w="6992620" h="467995">
                <a:moveTo>
                  <a:pt x="6942582" y="0"/>
                </a:moveTo>
                <a:lnTo>
                  <a:pt x="49784" y="0"/>
                </a:lnTo>
                <a:lnTo>
                  <a:pt x="30432" y="3679"/>
                </a:lnTo>
                <a:lnTo>
                  <a:pt x="14605" y="13716"/>
                </a:lnTo>
                <a:lnTo>
                  <a:pt x="3921" y="28610"/>
                </a:lnTo>
                <a:lnTo>
                  <a:pt x="0" y="46862"/>
                </a:lnTo>
                <a:lnTo>
                  <a:pt x="0" y="421259"/>
                </a:lnTo>
                <a:lnTo>
                  <a:pt x="3921" y="439437"/>
                </a:lnTo>
                <a:lnTo>
                  <a:pt x="14605" y="454294"/>
                </a:lnTo>
                <a:lnTo>
                  <a:pt x="30432" y="464317"/>
                </a:lnTo>
                <a:lnTo>
                  <a:pt x="49784" y="467994"/>
                </a:lnTo>
                <a:lnTo>
                  <a:pt x="6942582" y="467994"/>
                </a:lnTo>
                <a:lnTo>
                  <a:pt x="6961913" y="464317"/>
                </a:lnTo>
                <a:lnTo>
                  <a:pt x="6977697" y="454294"/>
                </a:lnTo>
                <a:lnTo>
                  <a:pt x="6988337" y="439437"/>
                </a:lnTo>
                <a:lnTo>
                  <a:pt x="6992239" y="421259"/>
                </a:lnTo>
                <a:lnTo>
                  <a:pt x="6992239" y="46862"/>
                </a:lnTo>
                <a:lnTo>
                  <a:pt x="6988337" y="28610"/>
                </a:lnTo>
                <a:lnTo>
                  <a:pt x="6977697" y="13716"/>
                </a:lnTo>
                <a:lnTo>
                  <a:pt x="6961913" y="3679"/>
                </a:lnTo>
                <a:lnTo>
                  <a:pt x="6942582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7" name="object 17"/>
          <p:cNvSpPr/>
          <p:nvPr/>
        </p:nvSpPr>
        <p:spPr>
          <a:xfrm>
            <a:off x="3341592" y="3845815"/>
            <a:ext cx="6786796" cy="467994"/>
          </a:xfrm>
          <a:custGeom>
            <a:avLst/>
            <a:gdLst/>
            <a:ahLst/>
            <a:cxnLst/>
            <a:rect l="l" t="t" r="r" b="b"/>
            <a:pathLst>
              <a:path w="6992620" h="467995">
                <a:moveTo>
                  <a:pt x="0" y="46862"/>
                </a:moveTo>
                <a:lnTo>
                  <a:pt x="3921" y="28610"/>
                </a:lnTo>
                <a:lnTo>
                  <a:pt x="14605" y="13716"/>
                </a:lnTo>
                <a:lnTo>
                  <a:pt x="30432" y="3679"/>
                </a:lnTo>
                <a:lnTo>
                  <a:pt x="49784" y="0"/>
                </a:lnTo>
                <a:lnTo>
                  <a:pt x="6942582" y="0"/>
                </a:lnTo>
                <a:lnTo>
                  <a:pt x="6961913" y="3679"/>
                </a:lnTo>
                <a:lnTo>
                  <a:pt x="6977697" y="13716"/>
                </a:lnTo>
                <a:lnTo>
                  <a:pt x="6988337" y="28610"/>
                </a:lnTo>
                <a:lnTo>
                  <a:pt x="6992239" y="46862"/>
                </a:lnTo>
                <a:lnTo>
                  <a:pt x="6992239" y="421259"/>
                </a:lnTo>
                <a:lnTo>
                  <a:pt x="6988337" y="439437"/>
                </a:lnTo>
                <a:lnTo>
                  <a:pt x="6977697" y="454294"/>
                </a:lnTo>
                <a:lnTo>
                  <a:pt x="6961913" y="464317"/>
                </a:lnTo>
                <a:lnTo>
                  <a:pt x="6942582" y="467994"/>
                </a:lnTo>
                <a:lnTo>
                  <a:pt x="49784" y="467994"/>
                </a:lnTo>
                <a:lnTo>
                  <a:pt x="30432" y="464317"/>
                </a:lnTo>
                <a:lnTo>
                  <a:pt x="14605" y="454294"/>
                </a:lnTo>
                <a:lnTo>
                  <a:pt x="3921" y="439437"/>
                </a:lnTo>
                <a:lnTo>
                  <a:pt x="0" y="421259"/>
                </a:lnTo>
                <a:lnTo>
                  <a:pt x="0" y="46862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8" name="object 18"/>
          <p:cNvSpPr/>
          <p:nvPr/>
        </p:nvSpPr>
        <p:spPr>
          <a:xfrm>
            <a:off x="2909065" y="1541654"/>
            <a:ext cx="407380" cy="3164205"/>
          </a:xfrm>
          <a:custGeom>
            <a:avLst/>
            <a:gdLst/>
            <a:ahLst/>
            <a:cxnLst/>
            <a:rect l="l" t="t" r="r" b="b"/>
            <a:pathLst>
              <a:path w="419735" h="3164204">
                <a:moveTo>
                  <a:pt x="0" y="0"/>
                </a:moveTo>
                <a:lnTo>
                  <a:pt x="0" y="3164078"/>
                </a:lnTo>
                <a:lnTo>
                  <a:pt x="419608" y="3164078"/>
                </a:lnTo>
              </a:path>
            </a:pathLst>
          </a:custGeom>
          <a:ln w="25399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19" name="object 19"/>
          <p:cNvSpPr/>
          <p:nvPr/>
        </p:nvSpPr>
        <p:spPr>
          <a:xfrm>
            <a:off x="3341592" y="4476624"/>
            <a:ext cx="6786796" cy="458469"/>
          </a:xfrm>
          <a:custGeom>
            <a:avLst/>
            <a:gdLst/>
            <a:ahLst/>
            <a:cxnLst/>
            <a:rect l="l" t="t" r="r" b="b"/>
            <a:pathLst>
              <a:path w="6992620" h="458470">
                <a:moveTo>
                  <a:pt x="6938137" y="0"/>
                </a:moveTo>
                <a:lnTo>
                  <a:pt x="54229" y="0"/>
                </a:lnTo>
                <a:lnTo>
                  <a:pt x="33111" y="3609"/>
                </a:lnTo>
                <a:lnTo>
                  <a:pt x="15875" y="13446"/>
                </a:lnTo>
                <a:lnTo>
                  <a:pt x="4258" y="28021"/>
                </a:lnTo>
                <a:lnTo>
                  <a:pt x="0" y="45846"/>
                </a:lnTo>
                <a:lnTo>
                  <a:pt x="0" y="412241"/>
                </a:lnTo>
                <a:lnTo>
                  <a:pt x="4258" y="430067"/>
                </a:lnTo>
                <a:lnTo>
                  <a:pt x="15875" y="444642"/>
                </a:lnTo>
                <a:lnTo>
                  <a:pt x="33111" y="454479"/>
                </a:lnTo>
                <a:lnTo>
                  <a:pt x="54229" y="458088"/>
                </a:lnTo>
                <a:lnTo>
                  <a:pt x="6938137" y="458088"/>
                </a:lnTo>
                <a:lnTo>
                  <a:pt x="6959181" y="454479"/>
                </a:lnTo>
                <a:lnTo>
                  <a:pt x="6976379" y="444642"/>
                </a:lnTo>
                <a:lnTo>
                  <a:pt x="6987982" y="430067"/>
                </a:lnTo>
                <a:lnTo>
                  <a:pt x="6992239" y="412241"/>
                </a:lnTo>
                <a:lnTo>
                  <a:pt x="6992239" y="45846"/>
                </a:lnTo>
                <a:lnTo>
                  <a:pt x="6987982" y="28021"/>
                </a:lnTo>
                <a:lnTo>
                  <a:pt x="6976379" y="13446"/>
                </a:lnTo>
                <a:lnTo>
                  <a:pt x="6959181" y="3609"/>
                </a:lnTo>
                <a:lnTo>
                  <a:pt x="6938137" y="0"/>
                </a:lnTo>
                <a:close/>
              </a:path>
            </a:pathLst>
          </a:custGeom>
          <a:solidFill>
            <a:srgbClr val="94B3D6">
              <a:alpha val="90194"/>
            </a:srgbClr>
          </a:solid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20" name="object 20"/>
          <p:cNvSpPr/>
          <p:nvPr/>
        </p:nvSpPr>
        <p:spPr>
          <a:xfrm>
            <a:off x="3341592" y="4476624"/>
            <a:ext cx="6786796" cy="458469"/>
          </a:xfrm>
          <a:custGeom>
            <a:avLst/>
            <a:gdLst/>
            <a:ahLst/>
            <a:cxnLst/>
            <a:rect l="l" t="t" r="r" b="b"/>
            <a:pathLst>
              <a:path w="6992620" h="458470">
                <a:moveTo>
                  <a:pt x="0" y="45846"/>
                </a:moveTo>
                <a:lnTo>
                  <a:pt x="4258" y="28021"/>
                </a:lnTo>
                <a:lnTo>
                  <a:pt x="15875" y="13446"/>
                </a:lnTo>
                <a:lnTo>
                  <a:pt x="33111" y="3609"/>
                </a:lnTo>
                <a:lnTo>
                  <a:pt x="54229" y="0"/>
                </a:lnTo>
                <a:lnTo>
                  <a:pt x="6938137" y="0"/>
                </a:lnTo>
                <a:lnTo>
                  <a:pt x="6959181" y="3609"/>
                </a:lnTo>
                <a:lnTo>
                  <a:pt x="6976379" y="13446"/>
                </a:lnTo>
                <a:lnTo>
                  <a:pt x="6987982" y="28021"/>
                </a:lnTo>
                <a:lnTo>
                  <a:pt x="6992239" y="45846"/>
                </a:lnTo>
                <a:lnTo>
                  <a:pt x="6992239" y="98200"/>
                </a:lnTo>
                <a:lnTo>
                  <a:pt x="6992239" y="150542"/>
                </a:lnTo>
                <a:lnTo>
                  <a:pt x="6992239" y="412241"/>
                </a:lnTo>
                <a:lnTo>
                  <a:pt x="6987982" y="430067"/>
                </a:lnTo>
                <a:lnTo>
                  <a:pt x="6976379" y="444642"/>
                </a:lnTo>
                <a:lnTo>
                  <a:pt x="6959181" y="454479"/>
                </a:lnTo>
                <a:lnTo>
                  <a:pt x="6938137" y="458088"/>
                </a:lnTo>
                <a:lnTo>
                  <a:pt x="54229" y="458088"/>
                </a:lnTo>
                <a:lnTo>
                  <a:pt x="33111" y="454479"/>
                </a:lnTo>
                <a:lnTo>
                  <a:pt x="15875" y="444642"/>
                </a:lnTo>
                <a:lnTo>
                  <a:pt x="4258" y="430067"/>
                </a:lnTo>
                <a:lnTo>
                  <a:pt x="0" y="412241"/>
                </a:lnTo>
                <a:lnTo>
                  <a:pt x="0" y="45846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21" name="object 21"/>
          <p:cNvSpPr/>
          <p:nvPr/>
        </p:nvSpPr>
        <p:spPr>
          <a:xfrm>
            <a:off x="2909065" y="1541654"/>
            <a:ext cx="407380" cy="3769995"/>
          </a:xfrm>
          <a:custGeom>
            <a:avLst/>
            <a:gdLst/>
            <a:ahLst/>
            <a:cxnLst/>
            <a:rect l="l" t="t" r="r" b="b"/>
            <a:pathLst>
              <a:path w="419735" h="3769995">
                <a:moveTo>
                  <a:pt x="0" y="0"/>
                </a:moveTo>
                <a:lnTo>
                  <a:pt x="0" y="3769614"/>
                </a:lnTo>
                <a:lnTo>
                  <a:pt x="419608" y="3769614"/>
                </a:lnTo>
              </a:path>
            </a:pathLst>
          </a:custGeom>
          <a:ln w="25400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22" name="object 22"/>
          <p:cNvSpPr/>
          <p:nvPr/>
        </p:nvSpPr>
        <p:spPr>
          <a:xfrm>
            <a:off x="3341592" y="5082161"/>
            <a:ext cx="6760294" cy="458469"/>
          </a:xfrm>
          <a:custGeom>
            <a:avLst/>
            <a:gdLst/>
            <a:ahLst/>
            <a:cxnLst/>
            <a:rect l="l" t="t" r="r" b="b"/>
            <a:pathLst>
              <a:path w="6965315" h="458470">
                <a:moveTo>
                  <a:pt x="6916420" y="0"/>
                </a:moveTo>
                <a:lnTo>
                  <a:pt x="48641" y="0"/>
                </a:lnTo>
                <a:lnTo>
                  <a:pt x="29735" y="3609"/>
                </a:lnTo>
                <a:lnTo>
                  <a:pt x="14271" y="13446"/>
                </a:lnTo>
                <a:lnTo>
                  <a:pt x="3831" y="28021"/>
                </a:lnTo>
                <a:lnTo>
                  <a:pt x="0" y="45847"/>
                </a:lnTo>
                <a:lnTo>
                  <a:pt x="0" y="412369"/>
                </a:lnTo>
                <a:lnTo>
                  <a:pt x="3831" y="430174"/>
                </a:lnTo>
                <a:lnTo>
                  <a:pt x="14271" y="444706"/>
                </a:lnTo>
                <a:lnTo>
                  <a:pt x="29735" y="454499"/>
                </a:lnTo>
                <a:lnTo>
                  <a:pt x="48641" y="458089"/>
                </a:lnTo>
                <a:lnTo>
                  <a:pt x="6916420" y="458089"/>
                </a:lnTo>
                <a:lnTo>
                  <a:pt x="6935378" y="454499"/>
                </a:lnTo>
                <a:lnTo>
                  <a:pt x="6950837" y="444706"/>
                </a:lnTo>
                <a:lnTo>
                  <a:pt x="6961247" y="430174"/>
                </a:lnTo>
                <a:lnTo>
                  <a:pt x="6965061" y="412369"/>
                </a:lnTo>
                <a:lnTo>
                  <a:pt x="6965061" y="45847"/>
                </a:lnTo>
                <a:lnTo>
                  <a:pt x="6961247" y="28021"/>
                </a:lnTo>
                <a:lnTo>
                  <a:pt x="6950837" y="13446"/>
                </a:lnTo>
                <a:lnTo>
                  <a:pt x="6935378" y="3609"/>
                </a:lnTo>
                <a:lnTo>
                  <a:pt x="6916420" y="0"/>
                </a:lnTo>
                <a:close/>
              </a:path>
            </a:pathLst>
          </a:custGeom>
          <a:solidFill>
            <a:srgbClr val="C4BC96">
              <a:alpha val="90194"/>
            </a:srgbClr>
          </a:solid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23" name="object 23"/>
          <p:cNvSpPr/>
          <p:nvPr/>
        </p:nvSpPr>
        <p:spPr>
          <a:xfrm>
            <a:off x="3341592" y="5082161"/>
            <a:ext cx="6760294" cy="458469"/>
          </a:xfrm>
          <a:custGeom>
            <a:avLst/>
            <a:gdLst/>
            <a:ahLst/>
            <a:cxnLst/>
            <a:rect l="l" t="t" r="r" b="b"/>
            <a:pathLst>
              <a:path w="6965315" h="458470">
                <a:moveTo>
                  <a:pt x="0" y="45847"/>
                </a:moveTo>
                <a:lnTo>
                  <a:pt x="3831" y="28021"/>
                </a:lnTo>
                <a:lnTo>
                  <a:pt x="14271" y="13446"/>
                </a:lnTo>
                <a:lnTo>
                  <a:pt x="29735" y="3609"/>
                </a:lnTo>
                <a:lnTo>
                  <a:pt x="48641" y="0"/>
                </a:lnTo>
                <a:lnTo>
                  <a:pt x="6916420" y="0"/>
                </a:lnTo>
                <a:lnTo>
                  <a:pt x="6935378" y="3609"/>
                </a:lnTo>
                <a:lnTo>
                  <a:pt x="6950837" y="13446"/>
                </a:lnTo>
                <a:lnTo>
                  <a:pt x="6961247" y="28021"/>
                </a:lnTo>
                <a:lnTo>
                  <a:pt x="6965061" y="45847"/>
                </a:lnTo>
                <a:lnTo>
                  <a:pt x="6965061" y="412369"/>
                </a:lnTo>
                <a:lnTo>
                  <a:pt x="6961247" y="430174"/>
                </a:lnTo>
                <a:lnTo>
                  <a:pt x="6950837" y="444706"/>
                </a:lnTo>
                <a:lnTo>
                  <a:pt x="6935378" y="454499"/>
                </a:lnTo>
                <a:lnTo>
                  <a:pt x="6916420" y="458089"/>
                </a:lnTo>
                <a:lnTo>
                  <a:pt x="48641" y="458089"/>
                </a:lnTo>
                <a:lnTo>
                  <a:pt x="29735" y="454499"/>
                </a:lnTo>
                <a:lnTo>
                  <a:pt x="14271" y="444706"/>
                </a:lnTo>
                <a:lnTo>
                  <a:pt x="3831" y="430174"/>
                </a:lnTo>
                <a:lnTo>
                  <a:pt x="0" y="412369"/>
                </a:lnTo>
                <a:lnTo>
                  <a:pt x="0" y="45847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24" name="object 24"/>
          <p:cNvSpPr/>
          <p:nvPr/>
        </p:nvSpPr>
        <p:spPr>
          <a:xfrm>
            <a:off x="2909065" y="1541651"/>
            <a:ext cx="407380" cy="4378961"/>
          </a:xfrm>
          <a:custGeom>
            <a:avLst/>
            <a:gdLst/>
            <a:ahLst/>
            <a:cxnLst/>
            <a:rect l="l" t="t" r="r" b="b"/>
            <a:pathLst>
              <a:path w="419735" h="4378960">
                <a:moveTo>
                  <a:pt x="0" y="0"/>
                </a:moveTo>
                <a:lnTo>
                  <a:pt x="0" y="4378477"/>
                </a:lnTo>
                <a:lnTo>
                  <a:pt x="419608" y="4378477"/>
                </a:lnTo>
              </a:path>
            </a:pathLst>
          </a:custGeom>
          <a:ln w="25399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25" name="object 25"/>
          <p:cNvSpPr/>
          <p:nvPr/>
        </p:nvSpPr>
        <p:spPr>
          <a:xfrm>
            <a:off x="3341592" y="5691237"/>
            <a:ext cx="6760294" cy="457835"/>
          </a:xfrm>
          <a:custGeom>
            <a:avLst/>
            <a:gdLst/>
            <a:ahLst/>
            <a:cxnLst/>
            <a:rect l="l" t="t" r="r" b="b"/>
            <a:pathLst>
              <a:path w="6965315" h="457835">
                <a:moveTo>
                  <a:pt x="6915531" y="0"/>
                </a:moveTo>
                <a:lnTo>
                  <a:pt x="49656" y="0"/>
                </a:lnTo>
                <a:lnTo>
                  <a:pt x="30325" y="3597"/>
                </a:lnTo>
                <a:lnTo>
                  <a:pt x="14541" y="13409"/>
                </a:lnTo>
                <a:lnTo>
                  <a:pt x="3901" y="27962"/>
                </a:lnTo>
                <a:lnTo>
                  <a:pt x="0" y="45783"/>
                </a:lnTo>
                <a:lnTo>
                  <a:pt x="0" y="412013"/>
                </a:lnTo>
                <a:lnTo>
                  <a:pt x="3901" y="429834"/>
                </a:lnTo>
                <a:lnTo>
                  <a:pt x="14541" y="444387"/>
                </a:lnTo>
                <a:lnTo>
                  <a:pt x="30325" y="454199"/>
                </a:lnTo>
                <a:lnTo>
                  <a:pt x="49656" y="457796"/>
                </a:lnTo>
                <a:lnTo>
                  <a:pt x="6915531" y="457796"/>
                </a:lnTo>
                <a:lnTo>
                  <a:pt x="6934842" y="454199"/>
                </a:lnTo>
                <a:lnTo>
                  <a:pt x="6950583" y="444387"/>
                </a:lnTo>
                <a:lnTo>
                  <a:pt x="6961179" y="429834"/>
                </a:lnTo>
                <a:lnTo>
                  <a:pt x="6965061" y="412013"/>
                </a:lnTo>
                <a:lnTo>
                  <a:pt x="6965061" y="45783"/>
                </a:lnTo>
                <a:lnTo>
                  <a:pt x="6961179" y="27962"/>
                </a:lnTo>
                <a:lnTo>
                  <a:pt x="6950583" y="13409"/>
                </a:lnTo>
                <a:lnTo>
                  <a:pt x="6934842" y="3597"/>
                </a:lnTo>
                <a:lnTo>
                  <a:pt x="6915531" y="0"/>
                </a:lnTo>
                <a:close/>
              </a:path>
            </a:pathLst>
          </a:custGeom>
          <a:solidFill>
            <a:srgbClr val="FFFF99">
              <a:alpha val="90194"/>
            </a:srgbClr>
          </a:solidFill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26" name="object 26"/>
          <p:cNvSpPr/>
          <p:nvPr/>
        </p:nvSpPr>
        <p:spPr>
          <a:xfrm>
            <a:off x="3341592" y="5691237"/>
            <a:ext cx="6760294" cy="457835"/>
          </a:xfrm>
          <a:custGeom>
            <a:avLst/>
            <a:gdLst/>
            <a:ahLst/>
            <a:cxnLst/>
            <a:rect l="l" t="t" r="r" b="b"/>
            <a:pathLst>
              <a:path w="6965315" h="457835">
                <a:moveTo>
                  <a:pt x="0" y="45783"/>
                </a:moveTo>
                <a:lnTo>
                  <a:pt x="3901" y="27962"/>
                </a:lnTo>
                <a:lnTo>
                  <a:pt x="14541" y="13409"/>
                </a:lnTo>
                <a:lnTo>
                  <a:pt x="30325" y="3597"/>
                </a:lnTo>
                <a:lnTo>
                  <a:pt x="49656" y="0"/>
                </a:lnTo>
                <a:lnTo>
                  <a:pt x="6915531" y="0"/>
                </a:lnTo>
                <a:lnTo>
                  <a:pt x="6934842" y="3597"/>
                </a:lnTo>
                <a:lnTo>
                  <a:pt x="6950583" y="13409"/>
                </a:lnTo>
                <a:lnTo>
                  <a:pt x="6961179" y="27962"/>
                </a:lnTo>
                <a:lnTo>
                  <a:pt x="6965061" y="45783"/>
                </a:lnTo>
                <a:lnTo>
                  <a:pt x="6965061" y="412013"/>
                </a:lnTo>
                <a:lnTo>
                  <a:pt x="6961179" y="429834"/>
                </a:lnTo>
                <a:lnTo>
                  <a:pt x="6950583" y="444387"/>
                </a:lnTo>
                <a:lnTo>
                  <a:pt x="6934842" y="454199"/>
                </a:lnTo>
                <a:lnTo>
                  <a:pt x="6915531" y="457796"/>
                </a:lnTo>
                <a:lnTo>
                  <a:pt x="49656" y="457796"/>
                </a:lnTo>
                <a:lnTo>
                  <a:pt x="30325" y="454199"/>
                </a:lnTo>
                <a:lnTo>
                  <a:pt x="14541" y="444387"/>
                </a:lnTo>
                <a:lnTo>
                  <a:pt x="3901" y="429834"/>
                </a:lnTo>
                <a:lnTo>
                  <a:pt x="0" y="412013"/>
                </a:lnTo>
                <a:lnTo>
                  <a:pt x="0" y="45783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 sz="4033"/>
          </a:p>
        </p:txBody>
      </p:sp>
      <p:sp>
        <p:nvSpPr>
          <p:cNvPr id="27" name="object 27"/>
          <p:cNvSpPr txBox="1"/>
          <p:nvPr/>
        </p:nvSpPr>
        <p:spPr>
          <a:xfrm>
            <a:off x="3363779" y="1940434"/>
            <a:ext cx="6749816" cy="4055390"/>
          </a:xfrm>
          <a:prstGeom prst="rect">
            <a:avLst/>
          </a:prstGeom>
        </p:spPr>
        <p:txBody>
          <a:bodyPr vert="horz" wrap="square" lIns="0" tIns="11860" rIns="0" bIns="0" rtlCol="0">
            <a:spAutoFit/>
          </a:bodyPr>
          <a:lstStyle/>
          <a:p>
            <a:pPr marL="12483">
              <a:spcBef>
                <a:spcPts val="94"/>
              </a:spcBef>
            </a:pPr>
            <a:r>
              <a:rPr sz="1568" spc="-9" dirty="0">
                <a:latin typeface="Calibri"/>
                <a:cs typeface="Calibri"/>
              </a:rPr>
              <a:t>Cho phép </a:t>
            </a:r>
            <a:r>
              <a:rPr sz="1568" spc="-4" dirty="0">
                <a:latin typeface="Calibri"/>
                <a:cs typeface="Calibri"/>
              </a:rPr>
              <a:t>người dùng </a:t>
            </a:r>
            <a:r>
              <a:rPr sz="1568" spc="-9" dirty="0">
                <a:latin typeface="Calibri"/>
                <a:cs typeface="Calibri"/>
              </a:rPr>
              <a:t>vẽ </a:t>
            </a:r>
            <a:r>
              <a:rPr sz="1568" spc="-4" dirty="0">
                <a:latin typeface="Calibri"/>
                <a:cs typeface="Calibri"/>
              </a:rPr>
              <a:t>2D </a:t>
            </a:r>
            <a:r>
              <a:rPr sz="1568" spc="-9" dirty="0">
                <a:latin typeface="Calibri"/>
                <a:cs typeface="Calibri"/>
              </a:rPr>
              <a:t>trên </a:t>
            </a:r>
            <a:r>
              <a:rPr sz="1568" spc="-4" dirty="0">
                <a:latin typeface="Calibri"/>
                <a:cs typeface="Calibri"/>
              </a:rPr>
              <a:t>bề </a:t>
            </a:r>
            <a:r>
              <a:rPr sz="1568" spc="-9" dirty="0">
                <a:latin typeface="Calibri"/>
                <a:cs typeface="Calibri"/>
              </a:rPr>
              <a:t>mặt </a:t>
            </a:r>
            <a:r>
              <a:rPr sz="1568" spc="-4" dirty="0">
                <a:latin typeface="Calibri"/>
                <a:cs typeface="Calibri"/>
              </a:rPr>
              <a:t>của </a:t>
            </a:r>
            <a:r>
              <a:rPr sz="1568" spc="-16" dirty="0">
                <a:latin typeface="Calibri"/>
                <a:cs typeface="Calibri"/>
              </a:rPr>
              <a:t>trang </a:t>
            </a:r>
            <a:r>
              <a:rPr sz="1568" spc="-4" dirty="0">
                <a:latin typeface="Calibri"/>
                <a:cs typeface="Calibri"/>
              </a:rPr>
              <a:t>mà không </a:t>
            </a:r>
            <a:r>
              <a:rPr sz="1568" spc="-9" dirty="0">
                <a:latin typeface="Calibri"/>
                <a:cs typeface="Calibri"/>
              </a:rPr>
              <a:t>cần</a:t>
            </a:r>
            <a:r>
              <a:rPr sz="1568" spc="123" dirty="0">
                <a:latin typeface="Calibri"/>
                <a:cs typeface="Calibri"/>
              </a:rPr>
              <a:t> </a:t>
            </a:r>
            <a:r>
              <a:rPr sz="1568" spc="-4" dirty="0">
                <a:latin typeface="Calibri"/>
                <a:cs typeface="Calibri"/>
              </a:rPr>
              <a:t>plug-ins.</a:t>
            </a:r>
            <a:endParaRPr sz="1568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68" dirty="0">
              <a:latin typeface="Times New Roman"/>
              <a:cs typeface="Times New Roman"/>
            </a:endParaRPr>
          </a:p>
          <a:p>
            <a:pPr marL="12483">
              <a:spcBef>
                <a:spcPts val="1082"/>
              </a:spcBef>
            </a:pPr>
            <a:r>
              <a:rPr sz="1568" spc="-4" dirty="0">
                <a:latin typeface="Calibri"/>
                <a:cs typeface="Calibri"/>
              </a:rPr>
              <a:t>Sử dụng </a:t>
            </a:r>
            <a:r>
              <a:rPr sz="1568" spc="-25" dirty="0">
                <a:latin typeface="Calibri"/>
                <a:cs typeface="Calibri"/>
              </a:rPr>
              <a:t>Web </a:t>
            </a:r>
            <a:r>
              <a:rPr sz="1568" spc="-29" dirty="0">
                <a:latin typeface="Calibri"/>
                <a:cs typeface="Calibri"/>
              </a:rPr>
              <a:t>Workers </a:t>
            </a:r>
            <a:r>
              <a:rPr sz="1568" spc="-4" dirty="0">
                <a:latin typeface="Calibri"/>
                <a:cs typeface="Calibri"/>
              </a:rPr>
              <a:t>để </a:t>
            </a:r>
            <a:r>
              <a:rPr sz="1568" spc="-9" dirty="0">
                <a:latin typeface="Calibri"/>
                <a:cs typeface="Calibri"/>
              </a:rPr>
              <a:t>tăng </a:t>
            </a:r>
            <a:r>
              <a:rPr sz="1568" spc="-4" dirty="0">
                <a:latin typeface="Calibri"/>
                <a:cs typeface="Calibri"/>
              </a:rPr>
              <a:t>việc thực </a:t>
            </a:r>
            <a:r>
              <a:rPr sz="1568" spc="-9" dirty="0">
                <a:latin typeface="Calibri"/>
                <a:cs typeface="Calibri"/>
              </a:rPr>
              <a:t>hiện </a:t>
            </a:r>
            <a:r>
              <a:rPr sz="1568" spc="-4" dirty="0">
                <a:latin typeface="Calibri"/>
                <a:cs typeface="Calibri"/>
              </a:rPr>
              <a:t>tính </a:t>
            </a:r>
            <a:r>
              <a:rPr sz="1568" spc="-9" dirty="0">
                <a:latin typeface="Calibri"/>
                <a:cs typeface="Calibri"/>
              </a:rPr>
              <a:t>toán </a:t>
            </a:r>
            <a:r>
              <a:rPr sz="1568" spc="-4" dirty="0">
                <a:latin typeface="Calibri"/>
                <a:cs typeface="Calibri"/>
              </a:rPr>
              <a:t>tiên tiến </a:t>
            </a:r>
            <a:r>
              <a:rPr sz="1568" spc="-9" dirty="0">
                <a:latin typeface="Calibri"/>
                <a:cs typeface="Calibri"/>
              </a:rPr>
              <a:t>trong</a:t>
            </a:r>
            <a:r>
              <a:rPr sz="1568" spc="199" dirty="0">
                <a:latin typeface="Calibri"/>
                <a:cs typeface="Calibri"/>
              </a:rPr>
              <a:t> </a:t>
            </a:r>
            <a:r>
              <a:rPr sz="1568" spc="-9" dirty="0">
                <a:latin typeface="Calibri"/>
                <a:cs typeface="Calibri"/>
              </a:rPr>
              <a:t>JavaScript.</a:t>
            </a:r>
            <a:endParaRPr sz="1568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68" dirty="0">
              <a:latin typeface="Times New Roman"/>
              <a:cs typeface="Times New Roman"/>
            </a:endParaRPr>
          </a:p>
          <a:p>
            <a:pPr marL="14981" marR="4995">
              <a:lnSpc>
                <a:spcPts val="1701"/>
              </a:lnSpc>
              <a:spcBef>
                <a:spcPts val="1149"/>
              </a:spcBef>
            </a:pPr>
            <a:r>
              <a:rPr sz="1568" spc="-29" dirty="0">
                <a:latin typeface="Calibri"/>
                <a:cs typeface="Calibri"/>
              </a:rPr>
              <a:t>Truy </a:t>
            </a:r>
            <a:r>
              <a:rPr sz="1568" spc="-9" dirty="0">
                <a:latin typeface="Calibri"/>
                <a:cs typeface="Calibri"/>
              </a:rPr>
              <a:t>cập bất </a:t>
            </a:r>
            <a:r>
              <a:rPr sz="1568" spc="29" dirty="0">
                <a:latin typeface="Calibri"/>
                <a:cs typeface="Calibri"/>
              </a:rPr>
              <a:t>kz </a:t>
            </a:r>
            <a:r>
              <a:rPr sz="1568" spc="-4" dirty="0">
                <a:latin typeface="Calibri"/>
                <a:cs typeface="Calibri"/>
              </a:rPr>
              <a:t>dịch vụ </a:t>
            </a:r>
            <a:r>
              <a:rPr sz="1568" spc="-25" dirty="0">
                <a:latin typeface="Calibri"/>
                <a:cs typeface="Calibri"/>
              </a:rPr>
              <a:t>Web </a:t>
            </a:r>
            <a:r>
              <a:rPr sz="1568" spc="-4" dirty="0">
                <a:latin typeface="Calibri"/>
                <a:cs typeface="Calibri"/>
              </a:rPr>
              <a:t>nào </a:t>
            </a:r>
            <a:r>
              <a:rPr sz="1568" spc="-20" dirty="0">
                <a:latin typeface="Calibri"/>
                <a:cs typeface="Calibri"/>
              </a:rPr>
              <a:t>và </a:t>
            </a:r>
            <a:r>
              <a:rPr sz="1568" spc="-4" dirty="0">
                <a:latin typeface="Calibri"/>
                <a:cs typeface="Calibri"/>
              </a:rPr>
              <a:t>mang lại </a:t>
            </a:r>
            <a:r>
              <a:rPr sz="1568" spc="-9" dirty="0">
                <a:latin typeface="Calibri"/>
                <a:cs typeface="Calibri"/>
              </a:rPr>
              <a:t>các </a:t>
            </a:r>
            <a:r>
              <a:rPr sz="1568" spc="-4" dirty="0">
                <a:latin typeface="Calibri"/>
                <a:cs typeface="Calibri"/>
              </a:rPr>
              <a:t>dữ liệu cho </a:t>
            </a:r>
            <a:r>
              <a:rPr sz="1568" spc="-9" dirty="0">
                <a:latin typeface="Calibri"/>
                <a:cs typeface="Calibri"/>
              </a:rPr>
              <a:t>các </a:t>
            </a:r>
            <a:r>
              <a:rPr sz="1568" spc="-4" dirty="0">
                <a:latin typeface="Calibri"/>
                <a:cs typeface="Calibri"/>
              </a:rPr>
              <a:t>ứng dụng </a:t>
            </a:r>
            <a:r>
              <a:rPr sz="1568" spc="-9" dirty="0">
                <a:latin typeface="Calibri"/>
                <a:cs typeface="Calibri"/>
              </a:rPr>
              <a:t>trong thời  </a:t>
            </a:r>
            <a:r>
              <a:rPr sz="1568" spc="-4" dirty="0">
                <a:latin typeface="Calibri"/>
                <a:cs typeface="Calibri"/>
              </a:rPr>
              <a:t>gian</a:t>
            </a:r>
            <a:r>
              <a:rPr sz="1568" spc="-29" dirty="0">
                <a:latin typeface="Calibri"/>
                <a:cs typeface="Calibri"/>
              </a:rPr>
              <a:t> </a:t>
            </a:r>
            <a:r>
              <a:rPr sz="1568" spc="-9" dirty="0">
                <a:latin typeface="Calibri"/>
                <a:cs typeface="Calibri"/>
              </a:rPr>
              <a:t>thực.</a:t>
            </a:r>
            <a:endParaRPr sz="1568" dirty="0">
              <a:latin typeface="Calibri"/>
              <a:cs typeface="Calibri"/>
            </a:endParaRPr>
          </a:p>
          <a:p>
            <a:pPr>
              <a:spcBef>
                <a:spcPts val="49"/>
              </a:spcBef>
            </a:pPr>
            <a:endParaRPr sz="2017" dirty="0">
              <a:latin typeface="Times New Roman"/>
              <a:cs typeface="Times New Roman"/>
            </a:endParaRPr>
          </a:p>
          <a:p>
            <a:pPr marL="20599"/>
            <a:r>
              <a:rPr sz="1568" spc="-4" dirty="0">
                <a:latin typeface="Calibri"/>
                <a:cs typeface="Calibri"/>
              </a:rPr>
              <a:t>Không </a:t>
            </a:r>
            <a:r>
              <a:rPr sz="1568" spc="-16" dirty="0">
                <a:latin typeface="Calibri"/>
                <a:cs typeface="Calibri"/>
              </a:rPr>
              <a:t>yêu </a:t>
            </a:r>
            <a:r>
              <a:rPr sz="1568" spc="-9" dirty="0">
                <a:latin typeface="Calibri"/>
                <a:cs typeface="Calibri"/>
              </a:rPr>
              <a:t>cầu bất </a:t>
            </a:r>
            <a:r>
              <a:rPr sz="1568" spc="29" dirty="0">
                <a:latin typeface="Calibri"/>
                <a:cs typeface="Calibri"/>
              </a:rPr>
              <a:t>kz </a:t>
            </a:r>
            <a:r>
              <a:rPr sz="1568" spc="-4" dirty="0">
                <a:latin typeface="Calibri"/>
                <a:cs typeface="Calibri"/>
              </a:rPr>
              <a:t>một plug-in nào </a:t>
            </a:r>
            <a:r>
              <a:rPr sz="1568" spc="-9" dirty="0">
                <a:latin typeface="Calibri"/>
                <a:cs typeface="Calibri"/>
              </a:rPr>
              <a:t>khi chạy</a:t>
            </a:r>
            <a:r>
              <a:rPr sz="1568" dirty="0">
                <a:latin typeface="Calibri"/>
                <a:cs typeface="Calibri"/>
              </a:rPr>
              <a:t> </a:t>
            </a:r>
            <a:r>
              <a:rPr sz="1568" spc="-4" dirty="0">
                <a:latin typeface="Calibri"/>
                <a:cs typeface="Calibri"/>
              </a:rPr>
              <a:t>video.</a:t>
            </a:r>
            <a:endParaRPr sz="1568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68" dirty="0">
              <a:latin typeface="Times New Roman"/>
              <a:cs typeface="Times New Roman"/>
            </a:endParaRPr>
          </a:p>
          <a:p>
            <a:pPr marL="20599">
              <a:spcBef>
                <a:spcPts val="1149"/>
              </a:spcBef>
            </a:pPr>
            <a:r>
              <a:rPr sz="1568" spc="-9" dirty="0">
                <a:latin typeface="Calibri"/>
                <a:cs typeface="Calibri"/>
              </a:rPr>
              <a:t>Cho phép </a:t>
            </a:r>
            <a:r>
              <a:rPr sz="1568" spc="-16" dirty="0">
                <a:latin typeface="Calibri"/>
                <a:cs typeface="Calibri"/>
              </a:rPr>
              <a:t>tạo và </a:t>
            </a:r>
            <a:r>
              <a:rPr sz="1568" spc="-4" dirty="0">
                <a:latin typeface="Calibri"/>
                <a:cs typeface="Calibri"/>
              </a:rPr>
              <a:t>điều khiển riêng sử dụng </a:t>
            </a:r>
            <a:r>
              <a:rPr sz="1568" spc="-9" dirty="0">
                <a:latin typeface="Calibri"/>
                <a:cs typeface="Calibri"/>
              </a:rPr>
              <a:t>JavaScript </a:t>
            </a:r>
            <a:r>
              <a:rPr sz="1568" spc="-16" dirty="0">
                <a:latin typeface="Calibri"/>
                <a:cs typeface="Calibri"/>
              </a:rPr>
              <a:t>và</a:t>
            </a:r>
            <a:r>
              <a:rPr sz="1568" spc="123" dirty="0">
                <a:latin typeface="Calibri"/>
                <a:cs typeface="Calibri"/>
              </a:rPr>
              <a:t> </a:t>
            </a:r>
            <a:r>
              <a:rPr sz="1568" spc="-9" dirty="0">
                <a:latin typeface="Calibri"/>
                <a:cs typeface="Calibri"/>
              </a:rPr>
              <a:t>HTML.</a:t>
            </a:r>
            <a:endParaRPr sz="1568" dirty="0">
              <a:latin typeface="Calibri"/>
              <a:cs typeface="Calibri"/>
            </a:endParaRPr>
          </a:p>
          <a:p>
            <a:pPr marL="20599" marR="1435664">
              <a:lnSpc>
                <a:spcPts val="4708"/>
              </a:lnSpc>
              <a:spcBef>
                <a:spcPts val="605"/>
              </a:spcBef>
            </a:pPr>
            <a:r>
              <a:rPr sz="1568" spc="-4" dirty="0">
                <a:latin typeface="Calibri"/>
                <a:cs typeface="Calibri"/>
              </a:rPr>
              <a:t>Sử dụng lưu trữ cục bộ của trình </a:t>
            </a:r>
            <a:r>
              <a:rPr sz="1568" spc="-16" dirty="0">
                <a:latin typeface="Calibri"/>
                <a:cs typeface="Calibri"/>
              </a:rPr>
              <a:t>duyệt </a:t>
            </a:r>
            <a:r>
              <a:rPr sz="1568" spc="-4" dirty="0">
                <a:latin typeface="Calibri"/>
                <a:cs typeface="Calibri"/>
              </a:rPr>
              <a:t>mà </a:t>
            </a:r>
            <a:r>
              <a:rPr sz="1568" spc="-9" dirty="0">
                <a:latin typeface="Calibri"/>
                <a:cs typeface="Calibri"/>
              </a:rPr>
              <a:t>không </a:t>
            </a:r>
            <a:r>
              <a:rPr sz="1568" spc="-4" dirty="0">
                <a:latin typeface="Calibri"/>
                <a:cs typeface="Calibri"/>
              </a:rPr>
              <a:t>sử dụng </a:t>
            </a:r>
            <a:r>
              <a:rPr sz="1568" spc="-9" dirty="0">
                <a:latin typeface="Calibri"/>
                <a:cs typeface="Calibri"/>
              </a:rPr>
              <a:t>cookies.  </a:t>
            </a:r>
            <a:r>
              <a:rPr sz="1568" spc="-4" dirty="0">
                <a:latin typeface="Calibri"/>
                <a:cs typeface="Calibri"/>
              </a:rPr>
              <a:t>Có thể thực thi </a:t>
            </a:r>
            <a:r>
              <a:rPr sz="1568" spc="-16" dirty="0">
                <a:latin typeface="Calibri"/>
                <a:cs typeface="Calibri"/>
              </a:rPr>
              <a:t>đầy </a:t>
            </a:r>
            <a:r>
              <a:rPr sz="1568" spc="-9" dirty="0">
                <a:latin typeface="Calibri"/>
                <a:cs typeface="Calibri"/>
              </a:rPr>
              <a:t>đủ </a:t>
            </a:r>
            <a:r>
              <a:rPr sz="1568" spc="-4" dirty="0">
                <a:latin typeface="Calibri"/>
                <a:cs typeface="Calibri"/>
              </a:rPr>
              <a:t>video </a:t>
            </a:r>
            <a:r>
              <a:rPr sz="1568" spc="-9" dirty="0">
                <a:latin typeface="Calibri"/>
                <a:cs typeface="Calibri"/>
              </a:rPr>
              <a:t>bên trong </a:t>
            </a:r>
            <a:r>
              <a:rPr sz="1568" spc="-4" dirty="0">
                <a:latin typeface="Calibri"/>
                <a:cs typeface="Calibri"/>
              </a:rPr>
              <a:t>trình</a:t>
            </a:r>
            <a:r>
              <a:rPr sz="1568" spc="65" dirty="0">
                <a:latin typeface="Calibri"/>
                <a:cs typeface="Calibri"/>
              </a:rPr>
              <a:t> </a:t>
            </a:r>
            <a:r>
              <a:rPr sz="1568" spc="-16" dirty="0">
                <a:latin typeface="Calibri"/>
                <a:cs typeface="Calibri"/>
              </a:rPr>
              <a:t>duyệt.</a:t>
            </a:r>
            <a:endParaRPr sz="1568" dirty="0">
              <a:latin typeface="Calibri"/>
              <a:cs typeface="Calibri"/>
            </a:endParaRPr>
          </a:p>
        </p:txBody>
      </p:sp>
      <p:sp>
        <p:nvSpPr>
          <p:cNvPr id="30" name="Footer Placeholder 3">
            <a:extLst>
              <a:ext uri="{FF2B5EF4-FFF2-40B4-BE49-F238E27FC236}">
                <a16:creationId xmlns:a16="http://schemas.microsoft.com/office/drawing/2014/main" id="{700AA5CB-0BA5-4FD3-B466-815C5253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289" y="6461327"/>
            <a:ext cx="11261290" cy="365125"/>
          </a:xfrm>
        </p:spPr>
        <p:txBody>
          <a:bodyPr/>
          <a:lstStyle/>
          <a:p>
            <a:r>
              <a:rPr lang="vi-VN" dirty="0"/>
              <a:t>Bài </a:t>
            </a:r>
            <a:r>
              <a:rPr lang="en-US" dirty="0"/>
              <a:t>1</a:t>
            </a:r>
            <a:r>
              <a:rPr lang="vi-VN" dirty="0"/>
              <a:t> -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Web</a:t>
            </a:r>
            <a:endParaRPr lang="vi-V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41" y="102223"/>
            <a:ext cx="12096883" cy="391310"/>
          </a:xfrm>
          <a:prstGeom prst="rect">
            <a:avLst/>
          </a:prstGeom>
        </p:spPr>
        <p:txBody>
          <a:bodyPr vert="horz" wrap="square" lIns="0" tIns="11860" rIns="0" bIns="0" rtlCol="0" anchor="ctr">
            <a:spAutoFit/>
          </a:bodyPr>
          <a:lstStyle/>
          <a:p>
            <a:pPr marL="12483">
              <a:lnSpc>
                <a:spcPct val="100000"/>
              </a:lnSpc>
              <a:spcBef>
                <a:spcPts val="94"/>
              </a:spcBef>
            </a:pPr>
            <a:r>
              <a:rPr lang="vi-VN" sz="2465" b="1" spc="-9" dirty="0">
                <a:latin typeface="+mn-lt"/>
              </a:rPr>
              <a:t>JQUE</a:t>
            </a:r>
            <a:r>
              <a:rPr lang="vi-VN" sz="2465" b="1" spc="9" dirty="0">
                <a:latin typeface="+mn-lt"/>
              </a:rPr>
              <a:t>R</a:t>
            </a:r>
            <a:r>
              <a:rPr lang="vi-VN" sz="2465" b="1" spc="-4" dirty="0">
                <a:latin typeface="+mn-lt"/>
              </a:rPr>
              <a:t>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CD6AE1-D139-45CD-8EE3-9705D9B3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pc="-2" dirty="0">
                <a:latin typeface="Calibri"/>
                <a:cs typeface="Calibri"/>
              </a:rPr>
              <a:t>Là </a:t>
            </a:r>
            <a:r>
              <a:rPr lang="vi-VN" dirty="0">
                <a:latin typeface="Calibri"/>
                <a:cs typeface="Calibri"/>
              </a:rPr>
              <a:t>thư viện </a:t>
            </a:r>
            <a:r>
              <a:rPr lang="vi-VN" spc="-4" dirty="0">
                <a:latin typeface="Calibri"/>
                <a:cs typeface="Calibri"/>
              </a:rPr>
              <a:t>JavaScript </a:t>
            </a:r>
            <a:r>
              <a:rPr lang="vi-VN" spc="-2" dirty="0">
                <a:latin typeface="Calibri"/>
                <a:cs typeface="Calibri"/>
              </a:rPr>
              <a:t>hỗ </a:t>
            </a:r>
            <a:r>
              <a:rPr lang="vi-VN" spc="-7" dirty="0">
                <a:latin typeface="Calibri"/>
                <a:cs typeface="Calibri"/>
              </a:rPr>
              <a:t>trợ </a:t>
            </a:r>
            <a:r>
              <a:rPr lang="vi-VN" spc="-2" dirty="0">
                <a:latin typeface="Calibri"/>
                <a:cs typeface="Calibri"/>
              </a:rPr>
              <a:t>nhiều trình</a:t>
            </a:r>
            <a:r>
              <a:rPr lang="vi-VN" spc="44" dirty="0">
                <a:latin typeface="Calibri"/>
                <a:cs typeface="Calibri"/>
              </a:rPr>
              <a:t> </a:t>
            </a:r>
            <a:r>
              <a:rPr lang="vi-VN" spc="-4" dirty="0">
                <a:latin typeface="Calibri"/>
                <a:cs typeface="Calibri"/>
              </a:rPr>
              <a:t>duyệt.</a:t>
            </a:r>
            <a:endParaRPr lang="en-US" spc="-4" dirty="0">
              <a:latin typeface="Calibri"/>
              <a:cs typeface="Calibri"/>
            </a:endParaRPr>
          </a:p>
          <a:p>
            <a:endParaRPr lang="vi-VN" dirty="0">
              <a:latin typeface="Calibri"/>
              <a:cs typeface="Calibri"/>
            </a:endParaRPr>
          </a:p>
          <a:p>
            <a:r>
              <a:rPr lang="vi-VN" dirty="0">
                <a:latin typeface="Calibri"/>
                <a:cs typeface="Calibri"/>
              </a:rPr>
              <a:t>Đơn </a:t>
            </a:r>
            <a:r>
              <a:rPr lang="vi-VN" spc="-2" dirty="0">
                <a:latin typeface="Calibri"/>
                <a:cs typeface="Calibri"/>
              </a:rPr>
              <a:t>giản hóa thiết </a:t>
            </a:r>
            <a:r>
              <a:rPr lang="vi-VN" spc="-15" dirty="0">
                <a:latin typeface="Calibri"/>
                <a:cs typeface="Calibri"/>
              </a:rPr>
              <a:t>kế </a:t>
            </a:r>
            <a:r>
              <a:rPr lang="vi-VN" spc="-4" dirty="0">
                <a:latin typeface="Calibri"/>
                <a:cs typeface="Calibri"/>
              </a:rPr>
              <a:t>script </a:t>
            </a:r>
            <a:r>
              <a:rPr lang="vi-VN" spc="-2" dirty="0">
                <a:latin typeface="Calibri"/>
                <a:cs typeface="Calibri"/>
              </a:rPr>
              <a:t>phía client </a:t>
            </a:r>
            <a:r>
              <a:rPr lang="vi-VN" spc="-4" dirty="0">
                <a:latin typeface="Calibri"/>
                <a:cs typeface="Calibri"/>
              </a:rPr>
              <a:t>trên các trang</a:t>
            </a:r>
            <a:r>
              <a:rPr lang="vi-VN" spc="77" dirty="0">
                <a:latin typeface="Calibri"/>
                <a:cs typeface="Calibri"/>
              </a:rPr>
              <a:t> </a:t>
            </a:r>
            <a:r>
              <a:rPr lang="vi-VN" spc="-2" dirty="0">
                <a:latin typeface="Calibri"/>
                <a:cs typeface="Calibri"/>
              </a:rPr>
              <a:t>HTML.</a:t>
            </a:r>
            <a:endParaRPr lang="en-US" spc="-2" dirty="0">
              <a:latin typeface="Calibri"/>
              <a:cs typeface="Calibri"/>
            </a:endParaRPr>
          </a:p>
          <a:p>
            <a:endParaRPr lang="vi-VN" dirty="0">
              <a:latin typeface="Calibri"/>
              <a:cs typeface="Calibri"/>
            </a:endParaRPr>
          </a:p>
          <a:p>
            <a:pPr marL="7522">
              <a:lnSpc>
                <a:spcPts val="902"/>
              </a:lnSpc>
            </a:pPr>
            <a:r>
              <a:rPr lang="vi-VN" spc="-2" dirty="0">
                <a:latin typeface="Calibri"/>
                <a:cs typeface="Calibri"/>
              </a:rPr>
              <a:t>Thư </a:t>
            </a:r>
            <a:r>
              <a:rPr lang="vi-VN" dirty="0">
                <a:latin typeface="Calibri"/>
                <a:cs typeface="Calibri"/>
              </a:rPr>
              <a:t>viện </a:t>
            </a:r>
            <a:r>
              <a:rPr lang="vi-VN" spc="-7" dirty="0">
                <a:latin typeface="Calibri"/>
                <a:cs typeface="Calibri"/>
              </a:rPr>
              <a:t>này </a:t>
            </a:r>
            <a:r>
              <a:rPr lang="vi-VN" dirty="0">
                <a:latin typeface="Calibri"/>
                <a:cs typeface="Calibri"/>
              </a:rPr>
              <a:t>được </a:t>
            </a:r>
            <a:r>
              <a:rPr lang="vi-VN" spc="-2" dirty="0">
                <a:latin typeface="Calibri"/>
                <a:cs typeface="Calibri"/>
              </a:rPr>
              <a:t>dựa </a:t>
            </a:r>
            <a:r>
              <a:rPr lang="vi-VN" spc="-4" dirty="0">
                <a:latin typeface="Calibri"/>
                <a:cs typeface="Calibri"/>
              </a:rPr>
              <a:t>trên </a:t>
            </a:r>
            <a:r>
              <a:rPr lang="vi-VN" spc="-2" dirty="0">
                <a:latin typeface="Calibri"/>
                <a:cs typeface="Calibri"/>
              </a:rPr>
              <a:t>phương pháp tiếp </a:t>
            </a:r>
            <a:r>
              <a:rPr lang="vi-VN" spc="-4" dirty="0">
                <a:latin typeface="Calibri"/>
                <a:cs typeface="Calibri"/>
              </a:rPr>
              <a:t>cận </a:t>
            </a:r>
            <a:r>
              <a:rPr lang="vi-VN" spc="-2" dirty="0">
                <a:latin typeface="Calibri"/>
                <a:cs typeface="Calibri"/>
              </a:rPr>
              <a:t>module cho phép </a:t>
            </a:r>
            <a:r>
              <a:rPr lang="vi-VN" spc="-7" dirty="0">
                <a:latin typeface="Calibri"/>
                <a:cs typeface="Calibri"/>
              </a:rPr>
              <a:t>tạo </a:t>
            </a:r>
            <a:r>
              <a:rPr lang="vi-VN" spc="-9" dirty="0">
                <a:latin typeface="Calibri"/>
                <a:cs typeface="Calibri"/>
              </a:rPr>
              <a:t>ra </a:t>
            </a:r>
            <a:r>
              <a:rPr lang="vi-VN" spc="-4" dirty="0">
                <a:latin typeface="Calibri"/>
                <a:cs typeface="Calibri"/>
              </a:rPr>
              <a:t>các</a:t>
            </a:r>
            <a:r>
              <a:rPr lang="vi-VN" spc="123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ứng</a:t>
            </a:r>
          </a:p>
          <a:p>
            <a:pPr marL="0" indent="0">
              <a:lnSpc>
                <a:spcPts val="902"/>
              </a:lnSpc>
              <a:buNone/>
            </a:pPr>
            <a:r>
              <a:rPr lang="en-US" spc="-2" dirty="0">
                <a:latin typeface="Calibri"/>
                <a:cs typeface="Calibri"/>
              </a:rPr>
              <a:t>    </a:t>
            </a:r>
            <a:r>
              <a:rPr lang="vi-VN" spc="-2" dirty="0">
                <a:latin typeface="Calibri"/>
                <a:cs typeface="Calibri"/>
              </a:rPr>
              <a:t>dụng </a:t>
            </a:r>
            <a:r>
              <a:rPr lang="vi-VN" spc="-4" dirty="0">
                <a:latin typeface="Calibri"/>
                <a:cs typeface="Calibri"/>
              </a:rPr>
              <a:t>web </a:t>
            </a:r>
            <a:r>
              <a:rPr lang="vi-VN" dirty="0">
                <a:latin typeface="Calibri"/>
                <a:cs typeface="Calibri"/>
              </a:rPr>
              <a:t>mạnh mẽ </a:t>
            </a:r>
            <a:r>
              <a:rPr lang="vi-VN" spc="-4" dirty="0">
                <a:latin typeface="Calibri"/>
                <a:cs typeface="Calibri"/>
              </a:rPr>
              <a:t>và </a:t>
            </a:r>
            <a:r>
              <a:rPr lang="vi-VN" spc="-2" dirty="0">
                <a:latin typeface="Calibri"/>
                <a:cs typeface="Calibri"/>
              </a:rPr>
              <a:t>năng</a:t>
            </a:r>
            <a:r>
              <a:rPr lang="vi-VN" spc="18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động.</a:t>
            </a:r>
            <a:endParaRPr lang="en-US" dirty="0">
              <a:latin typeface="Calibri"/>
              <a:cs typeface="Calibri"/>
            </a:endParaRPr>
          </a:p>
          <a:p>
            <a:pPr marL="0" indent="0">
              <a:lnSpc>
                <a:spcPts val="902"/>
              </a:lnSpc>
              <a:buNone/>
            </a:pPr>
            <a:endParaRPr lang="vi-VN" dirty="0">
              <a:latin typeface="Calibri"/>
              <a:cs typeface="Calibri"/>
            </a:endParaRPr>
          </a:p>
          <a:p>
            <a:r>
              <a:rPr lang="en-US" spc="-2" dirty="0" err="1">
                <a:latin typeface="Calibri"/>
                <a:cs typeface="Calibri"/>
              </a:rPr>
              <a:t>Các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tính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spc="-2" dirty="0" err="1">
                <a:latin typeface="Calibri"/>
                <a:cs typeface="Calibri"/>
              </a:rPr>
              <a:t>năng</a:t>
            </a:r>
            <a:r>
              <a:rPr lang="en-US" spc="-2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của</a:t>
            </a:r>
            <a:r>
              <a:rPr lang="en-US" spc="-13" dirty="0">
                <a:latin typeface="Calibri"/>
                <a:cs typeface="Calibri"/>
              </a:rPr>
              <a:t> </a:t>
            </a:r>
            <a:r>
              <a:rPr lang="en-US" spc="-2" dirty="0">
                <a:latin typeface="Calibri"/>
                <a:cs typeface="Calibri"/>
              </a:rPr>
              <a:t>jQuery</a:t>
            </a:r>
          </a:p>
          <a:p>
            <a:pPr lvl="1"/>
            <a:r>
              <a:rPr lang="en-US" dirty="0" err="1">
                <a:latin typeface="Calibri"/>
                <a:cs typeface="Calibri"/>
              </a:rPr>
              <a:t>Dễ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hiểu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cú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pháp</a:t>
            </a:r>
            <a:r>
              <a:rPr lang="en-US" dirty="0">
                <a:latin typeface="Calibri"/>
                <a:cs typeface="Calibri"/>
              </a:rPr>
              <a:t>.</a:t>
            </a:r>
          </a:p>
          <a:p>
            <a:pPr lvl="1"/>
            <a:r>
              <a:rPr lang="en-US" dirty="0" err="1">
                <a:latin typeface="Calibri"/>
                <a:cs typeface="Calibri"/>
              </a:rPr>
              <a:t>Hiệu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ứng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mới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và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hình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ảnh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động</a:t>
            </a:r>
            <a:r>
              <a:rPr lang="en-US" dirty="0">
                <a:latin typeface="Calibri"/>
                <a:cs typeface="Calibri"/>
              </a:rPr>
              <a:t>.</a:t>
            </a:r>
          </a:p>
          <a:p>
            <a:pPr lvl="1"/>
            <a:r>
              <a:rPr lang="en-US" dirty="0" err="1">
                <a:latin typeface="Calibri"/>
                <a:cs typeface="Calibri"/>
              </a:rPr>
              <a:t>Phát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triển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các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ứng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dụng</a:t>
            </a:r>
            <a:r>
              <a:rPr lang="en-US" dirty="0">
                <a:latin typeface="Calibri"/>
                <a:cs typeface="Calibri"/>
              </a:rPr>
              <a:t> AJAX.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4968">
              <a:lnSpc>
                <a:spcPts val="1412"/>
              </a:lnSpc>
            </a:pPr>
            <a:fld id="{81D60167-4931-47E6-BA6A-407CBD079E47}" type="slidenum">
              <a:rPr dirty="0"/>
              <a:pPr marL="24968">
                <a:lnSpc>
                  <a:spcPts val="1412"/>
                </a:lnSpc>
              </a:pPr>
              <a:t>23</a:t>
            </a:fld>
            <a:endParaRPr dirty="0"/>
          </a:p>
        </p:txBody>
      </p:sp>
      <p:sp>
        <p:nvSpPr>
          <p:cNvPr id="36" name="Footer Placeholder 3">
            <a:extLst>
              <a:ext uri="{FF2B5EF4-FFF2-40B4-BE49-F238E27FC236}">
                <a16:creationId xmlns:a16="http://schemas.microsoft.com/office/drawing/2014/main" id="{F47AC5EB-60DB-4940-BE1C-7C545785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289" y="6461327"/>
            <a:ext cx="11261290" cy="365125"/>
          </a:xfrm>
        </p:spPr>
        <p:txBody>
          <a:bodyPr/>
          <a:lstStyle/>
          <a:p>
            <a:r>
              <a:rPr lang="vi-VN" dirty="0"/>
              <a:t>Bài </a:t>
            </a:r>
            <a:r>
              <a:rPr lang="en-US" dirty="0"/>
              <a:t>1</a:t>
            </a:r>
            <a:r>
              <a:rPr lang="vi-VN" dirty="0"/>
              <a:t> -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Web</a:t>
            </a:r>
            <a:endParaRPr lang="vi-V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662953" y="687141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/>
              <a:t>HỎI ĐÁP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38" y="2260601"/>
            <a:ext cx="3975100" cy="327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24</a:t>
            </a:fld>
            <a:endParaRPr lang="vi-VN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CD56F86D-EDE3-4763-A4CC-E0E604CB9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950" y="6434138"/>
            <a:ext cx="11261725" cy="365125"/>
          </a:xfrm>
        </p:spPr>
        <p:txBody>
          <a:bodyPr/>
          <a:lstStyle/>
          <a:p>
            <a:r>
              <a:rPr lang="vi-VN" dirty="0"/>
              <a:t>Bài </a:t>
            </a:r>
            <a:r>
              <a:rPr lang="en-US" dirty="0"/>
              <a:t>1</a:t>
            </a:r>
            <a:r>
              <a:rPr lang="vi-VN" dirty="0"/>
              <a:t> -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Web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050761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>
                <a:latin typeface="Roboto"/>
              </a:rPr>
              <a:t>238 </a:t>
            </a:r>
            <a:r>
              <a:rPr lang="en-US" sz="1800" b="1" dirty="0" err="1">
                <a:latin typeface="Roboto"/>
              </a:rPr>
              <a:t>Hoàng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Quốc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Việt</a:t>
            </a:r>
            <a:r>
              <a:rPr lang="en-US" sz="1800" b="1" dirty="0">
                <a:latin typeface="Roboto"/>
              </a:rPr>
              <a:t>, </a:t>
            </a:r>
            <a:r>
              <a:rPr lang="en-US" sz="1800" b="1" dirty="0" err="1">
                <a:latin typeface="Roboto"/>
              </a:rPr>
              <a:t>Bắc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Từ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Liêm</a:t>
            </a:r>
            <a:r>
              <a:rPr lang="en-US" sz="1800" b="1" dirty="0">
                <a:latin typeface="Roboto"/>
              </a:rPr>
              <a:t>, </a:t>
            </a:r>
            <a:r>
              <a:rPr lang="en-US" sz="1800" b="1" dirty="0" err="1">
                <a:latin typeface="Roboto"/>
              </a:rPr>
              <a:t>Hà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>
                <a:latin typeface="Roboto"/>
              </a:rPr>
              <a:t>0968.27.6996</a:t>
            </a: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latin typeface="UTM Avo" panose="02040603050506020204" pitchFamily="18" charset="0"/>
              </a:rPr>
              <a:t>HỆ THỐNG ĐÀO TẠO CNTT QUỐC TẾ BACHKHOA - APTECH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>
                <a:cs typeface="Arial" pitchFamily="34" charset="0"/>
              </a:rPr>
              <a:t>Giới thiệu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</a:t>
            </a:r>
            <a:r>
              <a:rPr lang="en-US"/>
              <a:t>1</a:t>
            </a:r>
            <a:r>
              <a:rPr lang="vi-VN"/>
              <a:t> -</a:t>
            </a:r>
            <a:r>
              <a:rPr lang="en-US"/>
              <a:t> Giới thiệu về Web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3</a:t>
            </a:fld>
            <a:endParaRPr lang="vi-V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7" y="1213316"/>
            <a:ext cx="8339813" cy="489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101231" y="1288018"/>
            <a:ext cx="4251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71">
              <a:spcBef>
                <a:spcPts val="44"/>
              </a:spcBef>
            </a:pPr>
            <a:r>
              <a:rPr lang="vi-VN" spc="-2">
                <a:latin typeface="Calibri"/>
                <a:cs typeface="Calibri"/>
              </a:rPr>
              <a:t>Ngôn ngữ HTML </a:t>
            </a:r>
            <a:r>
              <a:rPr lang="vi-VN">
                <a:latin typeface="Calibri"/>
                <a:cs typeface="Calibri"/>
              </a:rPr>
              <a:t>được </a:t>
            </a:r>
            <a:r>
              <a:rPr lang="vi-VN" spc="-2">
                <a:latin typeface="Calibri"/>
                <a:cs typeface="Calibri"/>
              </a:rPr>
              <a:t>giới thiệu năm</a:t>
            </a:r>
            <a:r>
              <a:rPr lang="vi-VN">
                <a:latin typeface="Calibri"/>
                <a:cs typeface="Calibri"/>
              </a:rPr>
              <a:t> 1990.</a:t>
            </a:r>
            <a:endParaRPr lang="vi-VN" dirty="0">
              <a:latin typeface="Calibri"/>
              <a:cs typeface="Calibri"/>
            </a:endParaRPr>
          </a:p>
        </p:txBody>
      </p:sp>
      <p:sp>
        <p:nvSpPr>
          <p:cNvPr id="23" name="object 5"/>
          <p:cNvSpPr/>
          <p:nvPr/>
        </p:nvSpPr>
        <p:spPr>
          <a:xfrm>
            <a:off x="1101231" y="2255996"/>
            <a:ext cx="8374239" cy="445770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8" y="0"/>
                </a:moveTo>
                <a:lnTo>
                  <a:pt x="78244" y="0"/>
                </a:lnTo>
                <a:lnTo>
                  <a:pt x="47786" y="6151"/>
                </a:lnTo>
                <a:lnTo>
                  <a:pt x="22915" y="22923"/>
                </a:lnTo>
                <a:lnTo>
                  <a:pt x="6148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8" y="421600"/>
                </a:lnTo>
                <a:lnTo>
                  <a:pt x="22915" y="446468"/>
                </a:lnTo>
                <a:lnTo>
                  <a:pt x="47786" y="463240"/>
                </a:lnTo>
                <a:lnTo>
                  <a:pt x="78244" y="469391"/>
                </a:lnTo>
                <a:lnTo>
                  <a:pt x="8303768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1101231" y="2294215"/>
            <a:ext cx="7155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71">
              <a:spcBef>
                <a:spcPts val="505"/>
              </a:spcBef>
            </a:pPr>
            <a:r>
              <a:rPr lang="vi-VN" spc="-2">
                <a:latin typeface="Calibri"/>
                <a:cs typeface="Calibri"/>
              </a:rPr>
              <a:t>HTML </a:t>
            </a:r>
            <a:r>
              <a:rPr lang="vi-VN">
                <a:latin typeface="Calibri"/>
                <a:cs typeface="Calibri"/>
              </a:rPr>
              <a:t>được đề cử </a:t>
            </a:r>
            <a:r>
              <a:rPr lang="vi-VN" spc="-2">
                <a:latin typeface="Calibri"/>
                <a:cs typeface="Calibri"/>
              </a:rPr>
              <a:t>như là một </a:t>
            </a:r>
            <a:r>
              <a:rPr lang="vi-VN">
                <a:latin typeface="Calibri"/>
                <a:cs typeface="Calibri"/>
              </a:rPr>
              <a:t>chuẩn </a:t>
            </a:r>
            <a:r>
              <a:rPr lang="vi-VN" spc="-2">
                <a:latin typeface="Calibri"/>
                <a:cs typeface="Calibri"/>
              </a:rPr>
              <a:t>bởi </a:t>
            </a:r>
            <a:r>
              <a:rPr lang="vi-VN" spc="-4">
                <a:latin typeface="Calibri"/>
                <a:cs typeface="Calibri"/>
              </a:rPr>
              <a:t>tổ </a:t>
            </a:r>
            <a:r>
              <a:rPr lang="vi-VN">
                <a:latin typeface="Calibri"/>
                <a:cs typeface="Calibri"/>
              </a:rPr>
              <a:t>chức </a:t>
            </a:r>
            <a:r>
              <a:rPr lang="vi-VN" spc="-2">
                <a:latin typeface="Calibri"/>
                <a:cs typeface="Calibri"/>
              </a:rPr>
              <a:t>W3C giới </a:t>
            </a:r>
            <a:r>
              <a:rPr lang="vi-VN">
                <a:latin typeface="Calibri"/>
                <a:cs typeface="Calibri"/>
              </a:rPr>
              <a:t>thiệu </a:t>
            </a:r>
            <a:r>
              <a:rPr lang="vi-VN" spc="-4">
                <a:latin typeface="Calibri"/>
                <a:cs typeface="Calibri"/>
              </a:rPr>
              <a:t>vào</a:t>
            </a:r>
            <a:r>
              <a:rPr lang="vi-VN" spc="-18">
                <a:latin typeface="Calibri"/>
                <a:cs typeface="Calibri"/>
              </a:rPr>
              <a:t> </a:t>
            </a:r>
            <a:r>
              <a:rPr lang="vi-VN">
                <a:latin typeface="Calibri"/>
                <a:cs typeface="Calibri"/>
              </a:rPr>
              <a:t>1997.</a:t>
            </a:r>
            <a:endParaRPr lang="vi-VN" dirty="0">
              <a:latin typeface="Calibri"/>
              <a:cs typeface="Calibri"/>
            </a:endParaRPr>
          </a:p>
        </p:txBody>
      </p:sp>
      <p:sp>
        <p:nvSpPr>
          <p:cNvPr id="25" name="object 6"/>
          <p:cNvSpPr/>
          <p:nvPr/>
        </p:nvSpPr>
        <p:spPr>
          <a:xfrm>
            <a:off x="1165788" y="3320772"/>
            <a:ext cx="8374239" cy="445770"/>
          </a:xfrm>
          <a:custGeom>
            <a:avLst/>
            <a:gdLst/>
            <a:ahLst/>
            <a:cxnLst/>
            <a:rect l="l" t="t" r="r" b="b"/>
            <a:pathLst>
              <a:path w="8382000" h="499110">
                <a:moveTo>
                  <a:pt x="8298815" y="0"/>
                </a:moveTo>
                <a:lnTo>
                  <a:pt x="83146" y="0"/>
                </a:lnTo>
                <a:lnTo>
                  <a:pt x="50781" y="6532"/>
                </a:lnTo>
                <a:lnTo>
                  <a:pt x="24352" y="24352"/>
                </a:lnTo>
                <a:lnTo>
                  <a:pt x="6533" y="50792"/>
                </a:lnTo>
                <a:lnTo>
                  <a:pt x="0" y="83185"/>
                </a:lnTo>
                <a:lnTo>
                  <a:pt x="0" y="415670"/>
                </a:lnTo>
                <a:lnTo>
                  <a:pt x="6533" y="448063"/>
                </a:lnTo>
                <a:lnTo>
                  <a:pt x="24352" y="474503"/>
                </a:lnTo>
                <a:lnTo>
                  <a:pt x="50781" y="492323"/>
                </a:lnTo>
                <a:lnTo>
                  <a:pt x="83146" y="498855"/>
                </a:lnTo>
                <a:lnTo>
                  <a:pt x="8298815" y="498855"/>
                </a:lnTo>
                <a:lnTo>
                  <a:pt x="8331207" y="492323"/>
                </a:lnTo>
                <a:lnTo>
                  <a:pt x="8357647" y="474503"/>
                </a:lnTo>
                <a:lnTo>
                  <a:pt x="8375467" y="448063"/>
                </a:lnTo>
                <a:lnTo>
                  <a:pt x="8382000" y="415670"/>
                </a:lnTo>
                <a:lnTo>
                  <a:pt x="8382000" y="83185"/>
                </a:lnTo>
                <a:lnTo>
                  <a:pt x="8375467" y="50792"/>
                </a:lnTo>
                <a:lnTo>
                  <a:pt x="8357647" y="24352"/>
                </a:lnTo>
                <a:lnTo>
                  <a:pt x="8331207" y="6532"/>
                </a:lnTo>
                <a:lnTo>
                  <a:pt x="8298815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49821" y="3355062"/>
            <a:ext cx="5077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129">
              <a:spcBef>
                <a:spcPts val="660"/>
              </a:spcBef>
            </a:pPr>
            <a:r>
              <a:rPr lang="en-US" spc="-2">
                <a:cs typeface="Calibri"/>
              </a:rPr>
              <a:t>HTML </a:t>
            </a:r>
            <a:r>
              <a:rPr lang="en-US">
                <a:cs typeface="Calibri"/>
              </a:rPr>
              <a:t>5 </a:t>
            </a:r>
            <a:r>
              <a:rPr lang="en-US" spc="-2">
                <a:cs typeface="Calibri"/>
              </a:rPr>
              <a:t>là phiên bản </a:t>
            </a:r>
            <a:r>
              <a:rPr lang="en-US" spc="-15">
                <a:cs typeface="Calibri"/>
              </a:rPr>
              <a:t>kế </a:t>
            </a:r>
            <a:r>
              <a:rPr lang="en-US" spc="-2">
                <a:cs typeface="Calibri"/>
              </a:rPr>
              <a:t>tiếp </a:t>
            </a:r>
            <a:r>
              <a:rPr lang="en-US" spc="-4">
                <a:cs typeface="Calibri"/>
              </a:rPr>
              <a:t>và </a:t>
            </a:r>
            <a:r>
              <a:rPr lang="en-US">
                <a:cs typeface="Calibri"/>
              </a:rPr>
              <a:t>sẽ </a:t>
            </a:r>
            <a:r>
              <a:rPr lang="en-US" spc="-2">
                <a:cs typeface="Calibri"/>
              </a:rPr>
              <a:t>là </a:t>
            </a:r>
            <a:r>
              <a:rPr lang="en-US">
                <a:cs typeface="Calibri"/>
              </a:rPr>
              <a:t>một chuẩn</a:t>
            </a:r>
            <a:r>
              <a:rPr lang="en-US" spc="15">
                <a:cs typeface="Calibri"/>
              </a:rPr>
              <a:t> </a:t>
            </a:r>
            <a:r>
              <a:rPr lang="en-US" spc="-2">
                <a:cs typeface="Calibri"/>
              </a:rPr>
              <a:t>mới.</a:t>
            </a:r>
            <a:endParaRPr lang="en-US" dirty="0">
              <a:cs typeface="Calibri"/>
            </a:endParaRPr>
          </a:p>
        </p:txBody>
      </p:sp>
      <p:sp>
        <p:nvSpPr>
          <p:cNvPr id="27" name="object 7"/>
          <p:cNvSpPr/>
          <p:nvPr/>
        </p:nvSpPr>
        <p:spPr>
          <a:xfrm>
            <a:off x="1165788" y="4317549"/>
            <a:ext cx="8374239" cy="578643"/>
          </a:xfrm>
          <a:custGeom>
            <a:avLst/>
            <a:gdLst/>
            <a:ahLst/>
            <a:cxnLst/>
            <a:rect l="l" t="t" r="r" b="b"/>
            <a:pathLst>
              <a:path w="8382000" h="555625">
                <a:moveTo>
                  <a:pt x="8289544" y="0"/>
                </a:moveTo>
                <a:lnTo>
                  <a:pt x="92519" y="0"/>
                </a:lnTo>
                <a:lnTo>
                  <a:pt x="56503" y="7266"/>
                </a:lnTo>
                <a:lnTo>
                  <a:pt x="27095" y="27082"/>
                </a:lnTo>
                <a:lnTo>
                  <a:pt x="7269" y="56471"/>
                </a:lnTo>
                <a:lnTo>
                  <a:pt x="0" y="92455"/>
                </a:lnTo>
                <a:lnTo>
                  <a:pt x="0" y="462533"/>
                </a:lnTo>
                <a:lnTo>
                  <a:pt x="7269" y="498592"/>
                </a:lnTo>
                <a:lnTo>
                  <a:pt x="27095" y="528018"/>
                </a:lnTo>
                <a:lnTo>
                  <a:pt x="56503" y="547848"/>
                </a:lnTo>
                <a:lnTo>
                  <a:pt x="92519" y="555117"/>
                </a:lnTo>
                <a:lnTo>
                  <a:pt x="8289544" y="555117"/>
                </a:lnTo>
                <a:lnTo>
                  <a:pt x="8325528" y="547848"/>
                </a:lnTo>
                <a:lnTo>
                  <a:pt x="8354917" y="528018"/>
                </a:lnTo>
                <a:lnTo>
                  <a:pt x="8374733" y="498592"/>
                </a:lnTo>
                <a:lnTo>
                  <a:pt x="8382000" y="462533"/>
                </a:lnTo>
                <a:lnTo>
                  <a:pt x="8382000" y="92455"/>
                </a:lnTo>
                <a:lnTo>
                  <a:pt x="8374733" y="56471"/>
                </a:lnTo>
                <a:lnTo>
                  <a:pt x="8354917" y="27082"/>
                </a:lnTo>
                <a:lnTo>
                  <a:pt x="8325528" y="7266"/>
                </a:lnTo>
                <a:lnTo>
                  <a:pt x="8289544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r>
              <a:rPr lang="en-US"/>
              <a:t> Phần lớn các trình duyệt đề hỗ trợc các phần tử HTML% và Application Progamming       Interface (API)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4824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Quá trình của việc tính toán</a:t>
            </a:r>
            <a:endParaRPr lang="en-US"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</a:t>
            </a:r>
            <a:r>
              <a:rPr lang="en-US"/>
              <a:t>1</a:t>
            </a:r>
            <a:r>
              <a:rPr lang="vi-VN"/>
              <a:t> -</a:t>
            </a:r>
            <a:r>
              <a:rPr lang="en-US"/>
              <a:t> Giới thiệu về Web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4</a:t>
            </a:fld>
            <a:endParaRPr lang="vi-V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7" y="1213317"/>
            <a:ext cx="10160983" cy="55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596529" y="1299448"/>
            <a:ext cx="6121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71">
              <a:spcBef>
                <a:spcPts val="44"/>
              </a:spcBef>
            </a:pPr>
            <a:r>
              <a:rPr lang="en-US">
                <a:latin typeface="Calibri"/>
                <a:cs typeface="Calibri"/>
              </a:rPr>
              <a:t>Ban đầu việc tính toán được sử dụng trên các máy tính độc lập</a:t>
            </a:r>
            <a:r>
              <a:rPr lang="vi-VN">
                <a:latin typeface="Calibri"/>
                <a:cs typeface="Calibri"/>
              </a:rPr>
              <a:t>.</a:t>
            </a:r>
            <a:endParaRPr lang="vi-VN" dirty="0">
              <a:latin typeface="Calibri"/>
              <a:cs typeface="Calibri"/>
            </a:endParaRPr>
          </a:p>
        </p:txBody>
      </p:sp>
      <p:sp>
        <p:nvSpPr>
          <p:cNvPr id="12" name="object 5"/>
          <p:cNvSpPr/>
          <p:nvPr/>
        </p:nvSpPr>
        <p:spPr>
          <a:xfrm>
            <a:off x="1123871" y="2085542"/>
            <a:ext cx="10168969" cy="509067"/>
          </a:xfrm>
          <a:custGeom>
            <a:avLst/>
            <a:gdLst/>
            <a:ahLst/>
            <a:cxnLst/>
            <a:rect l="l" t="t" r="r" b="b"/>
            <a:pathLst>
              <a:path w="8382000" h="476885">
                <a:moveTo>
                  <a:pt x="8302498" y="0"/>
                </a:moveTo>
                <a:lnTo>
                  <a:pt x="79463" y="0"/>
                </a:lnTo>
                <a:lnTo>
                  <a:pt x="48531" y="6260"/>
                </a:lnTo>
                <a:lnTo>
                  <a:pt x="23272" y="23320"/>
                </a:lnTo>
                <a:lnTo>
                  <a:pt x="6244" y="48595"/>
                </a:lnTo>
                <a:lnTo>
                  <a:pt x="0" y="79501"/>
                </a:lnTo>
                <a:lnTo>
                  <a:pt x="0" y="397383"/>
                </a:lnTo>
                <a:lnTo>
                  <a:pt x="6244" y="428269"/>
                </a:lnTo>
                <a:lnTo>
                  <a:pt x="23272" y="453501"/>
                </a:lnTo>
                <a:lnTo>
                  <a:pt x="48531" y="470517"/>
                </a:lnTo>
                <a:lnTo>
                  <a:pt x="79463" y="476758"/>
                </a:lnTo>
                <a:lnTo>
                  <a:pt x="8302498" y="476758"/>
                </a:lnTo>
                <a:lnTo>
                  <a:pt x="8333458" y="470517"/>
                </a:lnTo>
                <a:lnTo>
                  <a:pt x="8358727" y="453501"/>
                </a:lnTo>
                <a:lnTo>
                  <a:pt x="8375757" y="428269"/>
                </a:lnTo>
                <a:lnTo>
                  <a:pt x="8382000" y="397383"/>
                </a:lnTo>
                <a:lnTo>
                  <a:pt x="8382000" y="79501"/>
                </a:lnTo>
                <a:lnTo>
                  <a:pt x="8375757" y="48595"/>
                </a:lnTo>
                <a:lnTo>
                  <a:pt x="8358727" y="23320"/>
                </a:lnTo>
                <a:lnTo>
                  <a:pt x="8333458" y="6260"/>
                </a:lnTo>
                <a:lnTo>
                  <a:pt x="830249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1596530" y="2165790"/>
            <a:ext cx="6538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71">
              <a:spcBef>
                <a:spcPts val="44"/>
              </a:spcBef>
            </a:pPr>
            <a:r>
              <a:rPr lang="en-US">
                <a:latin typeface="Calibri"/>
                <a:cs typeface="Calibri"/>
              </a:rPr>
              <a:t>Sau đó các tổ chức kết nối các máy tính với nhau nhằm mục chia sẻ</a:t>
            </a:r>
            <a:r>
              <a:rPr lang="vi-VN">
                <a:latin typeface="Calibri"/>
                <a:cs typeface="Calibri"/>
              </a:rPr>
              <a:t>.</a:t>
            </a:r>
            <a:endParaRPr lang="vi-VN" dirty="0">
              <a:latin typeface="Calibri"/>
              <a:cs typeface="Calibri"/>
            </a:endParaRPr>
          </a:p>
        </p:txBody>
      </p:sp>
      <p:sp>
        <p:nvSpPr>
          <p:cNvPr id="15" name="object 5"/>
          <p:cNvSpPr/>
          <p:nvPr/>
        </p:nvSpPr>
        <p:spPr>
          <a:xfrm>
            <a:off x="1123871" y="2969462"/>
            <a:ext cx="10168969" cy="509067"/>
          </a:xfrm>
          <a:custGeom>
            <a:avLst/>
            <a:gdLst/>
            <a:ahLst/>
            <a:cxnLst/>
            <a:rect l="l" t="t" r="r" b="b"/>
            <a:pathLst>
              <a:path w="8382000" h="476885">
                <a:moveTo>
                  <a:pt x="8302498" y="0"/>
                </a:moveTo>
                <a:lnTo>
                  <a:pt x="79463" y="0"/>
                </a:lnTo>
                <a:lnTo>
                  <a:pt x="48531" y="6260"/>
                </a:lnTo>
                <a:lnTo>
                  <a:pt x="23272" y="23320"/>
                </a:lnTo>
                <a:lnTo>
                  <a:pt x="6244" y="48595"/>
                </a:lnTo>
                <a:lnTo>
                  <a:pt x="0" y="79501"/>
                </a:lnTo>
                <a:lnTo>
                  <a:pt x="0" y="397383"/>
                </a:lnTo>
                <a:lnTo>
                  <a:pt x="6244" y="428269"/>
                </a:lnTo>
                <a:lnTo>
                  <a:pt x="23272" y="453501"/>
                </a:lnTo>
                <a:lnTo>
                  <a:pt x="48531" y="470517"/>
                </a:lnTo>
                <a:lnTo>
                  <a:pt x="79463" y="476758"/>
                </a:lnTo>
                <a:lnTo>
                  <a:pt x="8302498" y="476758"/>
                </a:lnTo>
                <a:lnTo>
                  <a:pt x="8333458" y="470517"/>
                </a:lnTo>
                <a:lnTo>
                  <a:pt x="8358727" y="453501"/>
                </a:lnTo>
                <a:lnTo>
                  <a:pt x="8375757" y="428269"/>
                </a:lnTo>
                <a:lnTo>
                  <a:pt x="8382000" y="397383"/>
                </a:lnTo>
                <a:lnTo>
                  <a:pt x="8382000" y="79501"/>
                </a:lnTo>
                <a:lnTo>
                  <a:pt x="8375757" y="48595"/>
                </a:lnTo>
                <a:lnTo>
                  <a:pt x="8358727" y="23320"/>
                </a:lnTo>
                <a:lnTo>
                  <a:pt x="8333458" y="6260"/>
                </a:lnTo>
                <a:lnTo>
                  <a:pt x="8302498" y="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Rectangle 15"/>
          <p:cNvSpPr/>
          <p:nvPr/>
        </p:nvSpPr>
        <p:spPr>
          <a:xfrm>
            <a:off x="1623200" y="3039329"/>
            <a:ext cx="2508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71">
              <a:spcBef>
                <a:spcPts val="44"/>
              </a:spcBef>
            </a:pPr>
            <a:r>
              <a:rPr lang="en-US">
                <a:latin typeface="Calibri"/>
                <a:cs typeface="Calibri"/>
              </a:rPr>
              <a:t>Các loại mạng khác nhau</a:t>
            </a:r>
            <a:endParaRPr lang="vi-VN" dirty="0">
              <a:latin typeface="Calibri"/>
              <a:cs typeface="Calibri"/>
            </a:endParaRPr>
          </a:p>
        </p:txBody>
      </p:sp>
      <p:sp>
        <p:nvSpPr>
          <p:cNvPr id="17" name="object 8"/>
          <p:cNvSpPr/>
          <p:nvPr/>
        </p:nvSpPr>
        <p:spPr>
          <a:xfrm>
            <a:off x="7082790" y="3577590"/>
            <a:ext cx="3074669" cy="2708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2217419" y="3931920"/>
            <a:ext cx="2746822" cy="48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Local Area Network</a:t>
            </a:r>
            <a:r>
              <a:rPr lang="en-US" spc="-18">
                <a:cs typeface="Calibri"/>
              </a:rPr>
              <a:t> </a:t>
            </a:r>
            <a:r>
              <a:rPr lang="en-US">
                <a:cs typeface="Calibri"/>
              </a:rPr>
              <a:t>(LAN)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17419" y="4774543"/>
            <a:ext cx="3798382" cy="48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8951">
              <a:spcBef>
                <a:spcPts val="7"/>
              </a:spcBef>
              <a:buClr>
                <a:srgbClr val="AC1317"/>
              </a:buClr>
              <a:buSzPct val="151351"/>
              <a:tabLst>
                <a:tab pos="239574" algn="l"/>
              </a:tabLst>
            </a:pPr>
            <a:r>
              <a:rPr lang="en-US">
                <a:cs typeface="Calibri"/>
              </a:rPr>
              <a:t>Metropolitan Area Network</a:t>
            </a:r>
            <a:r>
              <a:rPr lang="en-US" spc="-22">
                <a:cs typeface="Calibri"/>
              </a:rPr>
              <a:t> </a:t>
            </a:r>
            <a:r>
              <a:rPr lang="en-US">
                <a:cs typeface="Calibri"/>
              </a:rPr>
              <a:t>(MAN)</a:t>
            </a:r>
            <a:endParaRPr lang="en-US" dirty="0"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17419" y="5566410"/>
            <a:ext cx="2746822" cy="480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Local Area Network</a:t>
            </a:r>
            <a:r>
              <a:rPr lang="en-US" spc="-18">
                <a:cs typeface="Calibri"/>
              </a:rPr>
              <a:t> </a:t>
            </a:r>
            <a:r>
              <a:rPr lang="en-US">
                <a:cs typeface="Calibri"/>
              </a:rPr>
              <a:t>(LAN)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61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Web và INTERNET</a:t>
            </a:r>
            <a:endParaRPr lang="en-US"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</a:t>
            </a:r>
            <a:r>
              <a:rPr lang="en-US"/>
              <a:t>1</a:t>
            </a:r>
            <a:r>
              <a:rPr lang="vi-VN"/>
              <a:t> -</a:t>
            </a:r>
            <a:r>
              <a:rPr lang="en-US"/>
              <a:t> Giới thiệu về Web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5</a:t>
            </a:fld>
            <a:endParaRPr lang="vi-V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7" y="1213316"/>
            <a:ext cx="8339813" cy="489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38391" y="1288018"/>
            <a:ext cx="7684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586">
              <a:spcBef>
                <a:spcPts val="44"/>
              </a:spcBef>
            </a:pPr>
            <a:r>
              <a:rPr lang="vi-VN" spc="-13">
                <a:latin typeface="Calibri"/>
                <a:cs typeface="Calibri"/>
              </a:rPr>
              <a:t>WAN </a:t>
            </a:r>
            <a:r>
              <a:rPr lang="vi-VN">
                <a:latin typeface="Calibri"/>
                <a:cs typeface="Calibri"/>
              </a:rPr>
              <a:t>đưa </a:t>
            </a:r>
            <a:r>
              <a:rPr lang="vi-VN" spc="-9">
                <a:latin typeface="Calibri"/>
                <a:cs typeface="Calibri"/>
              </a:rPr>
              <a:t>ra </a:t>
            </a:r>
            <a:r>
              <a:rPr lang="vi-VN">
                <a:latin typeface="Calibri"/>
                <a:cs typeface="Calibri"/>
              </a:rPr>
              <a:t>sự </a:t>
            </a:r>
            <a:r>
              <a:rPr lang="vi-VN" spc="-4">
                <a:latin typeface="Calibri"/>
                <a:cs typeface="Calibri"/>
              </a:rPr>
              <a:t>cần </a:t>
            </a:r>
            <a:r>
              <a:rPr lang="vi-VN" spc="-2">
                <a:latin typeface="Calibri"/>
                <a:cs typeface="Calibri"/>
              </a:rPr>
              <a:t>thiết phải chia </a:t>
            </a:r>
            <a:r>
              <a:rPr lang="vi-VN">
                <a:latin typeface="Calibri"/>
                <a:cs typeface="Calibri"/>
              </a:rPr>
              <a:t>sẻ dữ </a:t>
            </a:r>
            <a:r>
              <a:rPr lang="vi-VN" spc="-2">
                <a:latin typeface="Calibri"/>
                <a:cs typeface="Calibri"/>
              </a:rPr>
              <a:t>liệu </a:t>
            </a:r>
            <a:r>
              <a:rPr lang="vi-VN" spc="-4">
                <a:latin typeface="Calibri"/>
                <a:cs typeface="Calibri"/>
              </a:rPr>
              <a:t>toàn cầu thay </a:t>
            </a:r>
            <a:r>
              <a:rPr lang="vi-VN">
                <a:latin typeface="Calibri"/>
                <a:cs typeface="Calibri"/>
              </a:rPr>
              <a:t>vì </a:t>
            </a:r>
            <a:r>
              <a:rPr lang="vi-VN" spc="-4">
                <a:latin typeface="Calibri"/>
                <a:cs typeface="Calibri"/>
              </a:rPr>
              <a:t>trong </a:t>
            </a:r>
            <a:r>
              <a:rPr lang="vi-VN">
                <a:latin typeface="Calibri"/>
                <a:cs typeface="Calibri"/>
              </a:rPr>
              <a:t>một </a:t>
            </a:r>
            <a:r>
              <a:rPr lang="vi-VN" spc="-4">
                <a:latin typeface="Calibri"/>
                <a:cs typeface="Calibri"/>
              </a:rPr>
              <a:t>tổ</a:t>
            </a:r>
            <a:r>
              <a:rPr lang="vi-VN" spc="24">
                <a:latin typeface="Calibri"/>
                <a:cs typeface="Calibri"/>
              </a:rPr>
              <a:t> </a:t>
            </a:r>
            <a:r>
              <a:rPr lang="vi-VN" spc="-2">
                <a:latin typeface="Calibri"/>
                <a:cs typeface="Calibri"/>
              </a:rPr>
              <a:t>chức.</a:t>
            </a:r>
            <a:endParaRPr lang="vi-VN" dirty="0">
              <a:latin typeface="Calibri"/>
              <a:cs typeface="Calibri"/>
            </a:endParaRPr>
          </a:p>
        </p:txBody>
      </p:sp>
      <p:sp>
        <p:nvSpPr>
          <p:cNvPr id="23" name="object 5"/>
          <p:cNvSpPr/>
          <p:nvPr/>
        </p:nvSpPr>
        <p:spPr>
          <a:xfrm>
            <a:off x="1101231" y="2255996"/>
            <a:ext cx="8374239" cy="445770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8" y="0"/>
                </a:moveTo>
                <a:lnTo>
                  <a:pt x="78244" y="0"/>
                </a:lnTo>
                <a:lnTo>
                  <a:pt x="47786" y="6151"/>
                </a:lnTo>
                <a:lnTo>
                  <a:pt x="22915" y="22923"/>
                </a:lnTo>
                <a:lnTo>
                  <a:pt x="6148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8" y="421600"/>
                </a:lnTo>
                <a:lnTo>
                  <a:pt x="22915" y="446468"/>
                </a:lnTo>
                <a:lnTo>
                  <a:pt x="47786" y="463240"/>
                </a:lnTo>
                <a:lnTo>
                  <a:pt x="78244" y="469391"/>
                </a:lnTo>
                <a:lnTo>
                  <a:pt x="8303768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1215531" y="2294215"/>
            <a:ext cx="7155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71"/>
            <a:r>
              <a:rPr lang="en-US">
                <a:cs typeface="Calibri"/>
              </a:rPr>
              <a:t>Đó là </a:t>
            </a:r>
            <a:r>
              <a:rPr lang="en-US" spc="-11">
                <a:cs typeface="Calibri"/>
              </a:rPr>
              <a:t>kết </a:t>
            </a:r>
            <a:r>
              <a:rPr lang="en-US" spc="-2">
                <a:cs typeface="Calibri"/>
              </a:rPr>
              <a:t>quả </a:t>
            </a:r>
            <a:r>
              <a:rPr lang="en-US">
                <a:cs typeface="Calibri"/>
              </a:rPr>
              <a:t>của </a:t>
            </a:r>
            <a:r>
              <a:rPr lang="en-US" spc="-2">
                <a:cs typeface="Calibri"/>
              </a:rPr>
              <a:t>quá trình phát triển </a:t>
            </a:r>
            <a:r>
              <a:rPr lang="en-US" spc="-11">
                <a:cs typeface="Calibri"/>
              </a:rPr>
              <a:t>Web </a:t>
            </a:r>
            <a:r>
              <a:rPr lang="en-US" spc="-7">
                <a:cs typeface="Calibri"/>
              </a:rPr>
              <a:t>hay </a:t>
            </a:r>
            <a:r>
              <a:rPr lang="en-US" spc="-9">
                <a:cs typeface="Calibri"/>
              </a:rPr>
              <a:t>World </a:t>
            </a:r>
            <a:r>
              <a:rPr lang="en-US" spc="-2">
                <a:cs typeface="Calibri"/>
              </a:rPr>
              <a:t>Wide </a:t>
            </a:r>
            <a:r>
              <a:rPr lang="en-US" spc="-11">
                <a:cs typeface="Calibri"/>
              </a:rPr>
              <a:t>Web</a:t>
            </a:r>
            <a:r>
              <a:rPr lang="en-US" spc="48">
                <a:cs typeface="Calibri"/>
              </a:rPr>
              <a:t> </a:t>
            </a:r>
            <a:r>
              <a:rPr lang="en-US" spc="-4">
                <a:cs typeface="Calibri"/>
              </a:rPr>
              <a:t>(WWW).</a:t>
            </a:r>
            <a:endParaRPr lang="en-US" dirty="0">
              <a:cs typeface="Calibri"/>
            </a:endParaRPr>
          </a:p>
        </p:txBody>
      </p:sp>
      <p:sp>
        <p:nvSpPr>
          <p:cNvPr id="25" name="object 6"/>
          <p:cNvSpPr/>
          <p:nvPr/>
        </p:nvSpPr>
        <p:spPr>
          <a:xfrm>
            <a:off x="1131673" y="3132177"/>
            <a:ext cx="8374239" cy="445770"/>
          </a:xfrm>
          <a:custGeom>
            <a:avLst/>
            <a:gdLst/>
            <a:ahLst/>
            <a:cxnLst/>
            <a:rect l="l" t="t" r="r" b="b"/>
            <a:pathLst>
              <a:path w="8382000" h="499110">
                <a:moveTo>
                  <a:pt x="8298815" y="0"/>
                </a:moveTo>
                <a:lnTo>
                  <a:pt x="83146" y="0"/>
                </a:lnTo>
                <a:lnTo>
                  <a:pt x="50781" y="6532"/>
                </a:lnTo>
                <a:lnTo>
                  <a:pt x="24352" y="24352"/>
                </a:lnTo>
                <a:lnTo>
                  <a:pt x="6533" y="50792"/>
                </a:lnTo>
                <a:lnTo>
                  <a:pt x="0" y="83185"/>
                </a:lnTo>
                <a:lnTo>
                  <a:pt x="0" y="415670"/>
                </a:lnTo>
                <a:lnTo>
                  <a:pt x="6533" y="448063"/>
                </a:lnTo>
                <a:lnTo>
                  <a:pt x="24352" y="474503"/>
                </a:lnTo>
                <a:lnTo>
                  <a:pt x="50781" y="492323"/>
                </a:lnTo>
                <a:lnTo>
                  <a:pt x="83146" y="498855"/>
                </a:lnTo>
                <a:lnTo>
                  <a:pt x="8298815" y="498855"/>
                </a:lnTo>
                <a:lnTo>
                  <a:pt x="8331207" y="492323"/>
                </a:lnTo>
                <a:lnTo>
                  <a:pt x="8357647" y="474503"/>
                </a:lnTo>
                <a:lnTo>
                  <a:pt x="8375467" y="448063"/>
                </a:lnTo>
                <a:lnTo>
                  <a:pt x="8382000" y="415670"/>
                </a:lnTo>
                <a:lnTo>
                  <a:pt x="8382000" y="83185"/>
                </a:lnTo>
                <a:lnTo>
                  <a:pt x="8375467" y="50792"/>
                </a:lnTo>
                <a:lnTo>
                  <a:pt x="8357647" y="24352"/>
                </a:lnTo>
                <a:lnTo>
                  <a:pt x="8331207" y="6532"/>
                </a:lnTo>
                <a:lnTo>
                  <a:pt x="8298815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49821" y="3180397"/>
            <a:ext cx="5077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71"/>
            <a:r>
              <a:rPr lang="vi-VN" spc="-4">
                <a:latin typeface="Calibri"/>
                <a:cs typeface="Calibri"/>
              </a:rPr>
              <a:t>Internet có </a:t>
            </a:r>
            <a:r>
              <a:rPr lang="vi-VN">
                <a:latin typeface="Calibri"/>
                <a:cs typeface="Calibri"/>
              </a:rPr>
              <a:t>thể </a:t>
            </a:r>
            <a:r>
              <a:rPr lang="vi-VN" spc="-4">
                <a:latin typeface="Calibri"/>
                <a:cs typeface="Calibri"/>
              </a:rPr>
              <a:t>coi </a:t>
            </a:r>
            <a:r>
              <a:rPr lang="vi-VN" spc="-2">
                <a:latin typeface="Calibri"/>
                <a:cs typeface="Calibri"/>
              </a:rPr>
              <a:t>như </a:t>
            </a:r>
            <a:r>
              <a:rPr lang="vi-VN">
                <a:latin typeface="Calibri"/>
                <a:cs typeface="Calibri"/>
              </a:rPr>
              <a:t>một mạng </a:t>
            </a:r>
            <a:r>
              <a:rPr lang="vi-VN" spc="-13">
                <a:latin typeface="Calibri"/>
                <a:cs typeface="Calibri"/>
              </a:rPr>
              <a:t>WAN </a:t>
            </a:r>
            <a:r>
              <a:rPr lang="vi-VN" spc="-4">
                <a:latin typeface="Calibri"/>
                <a:cs typeface="Calibri"/>
              </a:rPr>
              <a:t>rộng</a:t>
            </a:r>
            <a:r>
              <a:rPr lang="vi-VN" spc="-2">
                <a:latin typeface="Calibri"/>
                <a:cs typeface="Calibri"/>
              </a:rPr>
              <a:t> nhất.</a:t>
            </a:r>
            <a:endParaRPr lang="vi-VN" dirty="0">
              <a:latin typeface="Calibri"/>
              <a:cs typeface="Calibri"/>
            </a:endParaRPr>
          </a:p>
        </p:txBody>
      </p:sp>
      <p:sp>
        <p:nvSpPr>
          <p:cNvPr id="27" name="object 7"/>
          <p:cNvSpPr/>
          <p:nvPr/>
        </p:nvSpPr>
        <p:spPr>
          <a:xfrm>
            <a:off x="1165788" y="4020369"/>
            <a:ext cx="8374239" cy="403041"/>
          </a:xfrm>
          <a:custGeom>
            <a:avLst/>
            <a:gdLst/>
            <a:ahLst/>
            <a:cxnLst/>
            <a:rect l="l" t="t" r="r" b="b"/>
            <a:pathLst>
              <a:path w="8382000" h="555625">
                <a:moveTo>
                  <a:pt x="8289544" y="0"/>
                </a:moveTo>
                <a:lnTo>
                  <a:pt x="92519" y="0"/>
                </a:lnTo>
                <a:lnTo>
                  <a:pt x="56503" y="7266"/>
                </a:lnTo>
                <a:lnTo>
                  <a:pt x="27095" y="27082"/>
                </a:lnTo>
                <a:lnTo>
                  <a:pt x="7269" y="56471"/>
                </a:lnTo>
                <a:lnTo>
                  <a:pt x="0" y="92455"/>
                </a:lnTo>
                <a:lnTo>
                  <a:pt x="0" y="462533"/>
                </a:lnTo>
                <a:lnTo>
                  <a:pt x="7269" y="498592"/>
                </a:lnTo>
                <a:lnTo>
                  <a:pt x="27095" y="528018"/>
                </a:lnTo>
                <a:lnTo>
                  <a:pt x="56503" y="547848"/>
                </a:lnTo>
                <a:lnTo>
                  <a:pt x="92519" y="555117"/>
                </a:lnTo>
                <a:lnTo>
                  <a:pt x="8289544" y="555117"/>
                </a:lnTo>
                <a:lnTo>
                  <a:pt x="8325528" y="547848"/>
                </a:lnTo>
                <a:lnTo>
                  <a:pt x="8354917" y="528018"/>
                </a:lnTo>
                <a:lnTo>
                  <a:pt x="8374733" y="498592"/>
                </a:lnTo>
                <a:lnTo>
                  <a:pt x="8382000" y="462533"/>
                </a:lnTo>
                <a:lnTo>
                  <a:pt x="8382000" y="92455"/>
                </a:lnTo>
                <a:lnTo>
                  <a:pt x="8374733" y="56471"/>
                </a:lnTo>
                <a:lnTo>
                  <a:pt x="8354917" y="27082"/>
                </a:lnTo>
                <a:lnTo>
                  <a:pt x="8325528" y="7266"/>
                </a:lnTo>
                <a:lnTo>
                  <a:pt x="8289544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r>
              <a:rPr lang="en-US"/>
              <a:t> </a:t>
            </a:r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215531" y="4042648"/>
            <a:ext cx="5444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22"/>
            <a:r>
              <a:rPr lang="vi-VN" spc="-11">
                <a:latin typeface="Calibri"/>
                <a:cs typeface="Calibri"/>
              </a:rPr>
              <a:t>Web </a:t>
            </a:r>
            <a:r>
              <a:rPr lang="vi-VN" spc="-2">
                <a:latin typeface="Calibri"/>
                <a:cs typeface="Calibri"/>
              </a:rPr>
              <a:t>là </a:t>
            </a:r>
            <a:r>
              <a:rPr lang="vi-VN">
                <a:latin typeface="Calibri"/>
                <a:cs typeface="Calibri"/>
              </a:rPr>
              <a:t>một </a:t>
            </a:r>
            <a:r>
              <a:rPr lang="vi-VN" spc="-2">
                <a:latin typeface="Calibri"/>
                <a:cs typeface="Calibri"/>
              </a:rPr>
              <a:t>cách </a:t>
            </a:r>
            <a:r>
              <a:rPr lang="vi-VN">
                <a:latin typeface="Calibri"/>
                <a:cs typeface="Calibri"/>
              </a:rPr>
              <a:t>để truy </a:t>
            </a:r>
            <a:r>
              <a:rPr lang="vi-VN" spc="-2">
                <a:latin typeface="Calibri"/>
                <a:cs typeface="Calibri"/>
              </a:rPr>
              <a:t>cập thông tin </a:t>
            </a:r>
            <a:r>
              <a:rPr lang="vi-VN">
                <a:latin typeface="Calibri"/>
                <a:cs typeface="Calibri"/>
              </a:rPr>
              <a:t>sử </a:t>
            </a:r>
            <a:r>
              <a:rPr lang="vi-VN" spc="-2">
                <a:latin typeface="Calibri"/>
                <a:cs typeface="Calibri"/>
              </a:rPr>
              <a:t>dụng</a:t>
            </a:r>
            <a:r>
              <a:rPr lang="vi-VN" spc="15">
                <a:latin typeface="Calibri"/>
                <a:cs typeface="Calibri"/>
              </a:rPr>
              <a:t> </a:t>
            </a:r>
            <a:r>
              <a:rPr lang="vi-VN" spc="-4">
                <a:latin typeface="Calibri"/>
                <a:cs typeface="Calibri"/>
              </a:rPr>
              <a:t>Internet.</a:t>
            </a:r>
            <a:endParaRPr lang="vi-VN" dirty="0">
              <a:latin typeface="Calibri"/>
              <a:cs typeface="Calibri"/>
            </a:endParaRPr>
          </a:p>
        </p:txBody>
      </p:sp>
      <p:sp>
        <p:nvSpPr>
          <p:cNvPr id="14" name="object 7"/>
          <p:cNvSpPr/>
          <p:nvPr/>
        </p:nvSpPr>
        <p:spPr>
          <a:xfrm>
            <a:off x="1169811" y="5026618"/>
            <a:ext cx="8374239" cy="403041"/>
          </a:xfrm>
          <a:custGeom>
            <a:avLst/>
            <a:gdLst/>
            <a:ahLst/>
            <a:cxnLst/>
            <a:rect l="l" t="t" r="r" b="b"/>
            <a:pathLst>
              <a:path w="8382000" h="555625">
                <a:moveTo>
                  <a:pt x="8289544" y="0"/>
                </a:moveTo>
                <a:lnTo>
                  <a:pt x="92519" y="0"/>
                </a:lnTo>
                <a:lnTo>
                  <a:pt x="56503" y="7266"/>
                </a:lnTo>
                <a:lnTo>
                  <a:pt x="27095" y="27082"/>
                </a:lnTo>
                <a:lnTo>
                  <a:pt x="7269" y="56471"/>
                </a:lnTo>
                <a:lnTo>
                  <a:pt x="0" y="92455"/>
                </a:lnTo>
                <a:lnTo>
                  <a:pt x="0" y="462533"/>
                </a:lnTo>
                <a:lnTo>
                  <a:pt x="7269" y="498592"/>
                </a:lnTo>
                <a:lnTo>
                  <a:pt x="27095" y="528018"/>
                </a:lnTo>
                <a:lnTo>
                  <a:pt x="56503" y="547848"/>
                </a:lnTo>
                <a:lnTo>
                  <a:pt x="92519" y="555117"/>
                </a:lnTo>
                <a:lnTo>
                  <a:pt x="8289544" y="555117"/>
                </a:lnTo>
                <a:lnTo>
                  <a:pt x="8325528" y="547848"/>
                </a:lnTo>
                <a:lnTo>
                  <a:pt x="8354917" y="528018"/>
                </a:lnTo>
                <a:lnTo>
                  <a:pt x="8374733" y="498592"/>
                </a:lnTo>
                <a:lnTo>
                  <a:pt x="8382000" y="462533"/>
                </a:lnTo>
                <a:lnTo>
                  <a:pt x="8382000" y="92455"/>
                </a:lnTo>
                <a:lnTo>
                  <a:pt x="8374733" y="56471"/>
                </a:lnTo>
                <a:lnTo>
                  <a:pt x="8354917" y="27082"/>
                </a:lnTo>
                <a:lnTo>
                  <a:pt x="8325528" y="7266"/>
                </a:lnTo>
                <a:lnTo>
                  <a:pt x="8289544" y="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5571">
              <a:spcBef>
                <a:spcPts val="44"/>
              </a:spcBef>
            </a:pPr>
            <a:endParaRPr lang="vi-VN" dirty="0"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81241" y="5048897"/>
            <a:ext cx="7120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71">
              <a:spcBef>
                <a:spcPts val="44"/>
              </a:spcBef>
            </a:pPr>
            <a:r>
              <a:rPr lang="vi-VN">
                <a:latin typeface="Calibri"/>
                <a:cs typeface="Calibri"/>
              </a:rPr>
              <a:t>Nhiều </a:t>
            </a:r>
            <a:r>
              <a:rPr lang="vi-VN" spc="-7">
                <a:latin typeface="Calibri"/>
                <a:cs typeface="Calibri"/>
              </a:rPr>
              <a:t>máy </a:t>
            </a:r>
            <a:r>
              <a:rPr lang="vi-VN" spc="-2">
                <a:latin typeface="Calibri"/>
                <a:cs typeface="Calibri"/>
              </a:rPr>
              <a:t>tính </a:t>
            </a:r>
            <a:r>
              <a:rPr lang="vi-VN">
                <a:latin typeface="Calibri"/>
                <a:cs typeface="Calibri"/>
              </a:rPr>
              <a:t>được </a:t>
            </a:r>
            <a:r>
              <a:rPr lang="vi-VN" spc="-11">
                <a:latin typeface="Calibri"/>
                <a:cs typeface="Calibri"/>
              </a:rPr>
              <a:t>kết </a:t>
            </a:r>
            <a:r>
              <a:rPr lang="vi-VN" spc="-2">
                <a:latin typeface="Calibri"/>
                <a:cs typeface="Calibri"/>
              </a:rPr>
              <a:t>nối </a:t>
            </a:r>
            <a:r>
              <a:rPr lang="vi-VN" spc="-4">
                <a:latin typeface="Calibri"/>
                <a:cs typeface="Calibri"/>
              </a:rPr>
              <a:t>với </a:t>
            </a:r>
            <a:r>
              <a:rPr lang="vi-VN" spc="-2">
                <a:latin typeface="Calibri"/>
                <a:cs typeface="Calibri"/>
              </a:rPr>
              <a:t>nhau cho </a:t>
            </a:r>
            <a:r>
              <a:rPr lang="vi-VN">
                <a:latin typeface="Calibri"/>
                <a:cs typeface="Calibri"/>
              </a:rPr>
              <a:t>dù </a:t>
            </a:r>
            <a:r>
              <a:rPr lang="vi-VN" spc="-2">
                <a:latin typeface="Calibri"/>
                <a:cs typeface="Calibri"/>
              </a:rPr>
              <a:t>chúng </a:t>
            </a:r>
            <a:r>
              <a:rPr lang="vi-VN">
                <a:latin typeface="Calibri"/>
                <a:cs typeface="Calibri"/>
              </a:rPr>
              <a:t>ở </a:t>
            </a:r>
            <a:r>
              <a:rPr lang="vi-VN" spc="-4">
                <a:latin typeface="Calibri"/>
                <a:cs typeface="Calibri"/>
              </a:rPr>
              <a:t>các </a:t>
            </a:r>
            <a:r>
              <a:rPr lang="vi-VN">
                <a:latin typeface="Calibri"/>
                <a:cs typeface="Calibri"/>
              </a:rPr>
              <a:t>vị </a:t>
            </a:r>
            <a:r>
              <a:rPr lang="vi-VN" spc="-2">
                <a:latin typeface="Calibri"/>
                <a:cs typeface="Calibri"/>
              </a:rPr>
              <a:t>trí </a:t>
            </a:r>
            <a:r>
              <a:rPr lang="vi-VN">
                <a:latin typeface="Calibri"/>
                <a:cs typeface="Calibri"/>
              </a:rPr>
              <a:t>khác</a:t>
            </a:r>
            <a:r>
              <a:rPr lang="vi-VN" spc="7">
                <a:latin typeface="Calibri"/>
                <a:cs typeface="Calibri"/>
              </a:rPr>
              <a:t> </a:t>
            </a:r>
            <a:r>
              <a:rPr lang="vi-VN" spc="-2">
                <a:latin typeface="Calibri"/>
                <a:cs typeface="Calibri"/>
              </a:rPr>
              <a:t>nhau.</a:t>
            </a:r>
            <a:endParaRPr lang="vi-VN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997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Web và INTERNET</a:t>
            </a:r>
            <a:endParaRPr lang="en-US"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</a:t>
            </a:r>
          </a:p>
          <a:p>
            <a:pPr marL="0" indent="0">
              <a:buNone/>
            </a:pPr>
            <a:r>
              <a:rPr lang="en-US" dirty="0"/>
              <a:t>Trang Web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tệp</a:t>
            </a:r>
            <a:r>
              <a:rPr lang="en-US" dirty="0"/>
              <a:t> tin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thị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</a:t>
            </a:r>
            <a:r>
              <a:rPr lang="en-US"/>
              <a:t>1</a:t>
            </a:r>
            <a:r>
              <a:rPr lang="vi-VN"/>
              <a:t> -</a:t>
            </a:r>
            <a:r>
              <a:rPr lang="en-US"/>
              <a:t> Giới thiệu về Web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6</a:t>
            </a:fld>
            <a:endParaRPr lang="vi-VN"/>
          </a:p>
        </p:txBody>
      </p:sp>
      <p:sp>
        <p:nvSpPr>
          <p:cNvPr id="7" name="object 2"/>
          <p:cNvSpPr/>
          <p:nvPr/>
        </p:nvSpPr>
        <p:spPr>
          <a:xfrm>
            <a:off x="3714750" y="2691272"/>
            <a:ext cx="3291840" cy="3092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 txBox="1"/>
          <p:nvPr/>
        </p:nvSpPr>
        <p:spPr>
          <a:xfrm>
            <a:off x="2045970" y="2000250"/>
            <a:ext cx="1885951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 indent="279" algn="ctr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Thông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tin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có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sẵn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dưới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dạng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các trang  </a:t>
            </a:r>
            <a:r>
              <a:rPr sz="700" b="1" spc="-11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endParaRPr sz="7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5194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Trao đổi dữ liệu trên Web</a:t>
            </a:r>
            <a:endParaRPr lang="en-US"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</a:t>
            </a:r>
            <a:r>
              <a:rPr lang="en-US"/>
              <a:t>1</a:t>
            </a:r>
            <a:r>
              <a:rPr lang="vi-VN"/>
              <a:t> -</a:t>
            </a:r>
            <a:r>
              <a:rPr lang="en-US"/>
              <a:t> Giới thiệu về Web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7</a:t>
            </a:fld>
            <a:endParaRPr lang="vi-V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7" y="1213316"/>
            <a:ext cx="9097993" cy="489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124091" y="1345168"/>
            <a:ext cx="8259697" cy="239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71" marR="2229">
              <a:lnSpc>
                <a:spcPts val="864"/>
              </a:lnSpc>
              <a:spcBef>
                <a:spcPts val="143"/>
              </a:spcBef>
            </a:pPr>
            <a:r>
              <a:rPr lang="vi-VN" spc="-2">
                <a:latin typeface="Calibri"/>
                <a:cs typeface="Calibri"/>
              </a:rPr>
              <a:t>Các </a:t>
            </a:r>
            <a:r>
              <a:rPr lang="vi-VN" spc="-4">
                <a:latin typeface="Calibri"/>
                <a:cs typeface="Calibri"/>
              </a:rPr>
              <a:t>trang </a:t>
            </a:r>
            <a:r>
              <a:rPr lang="vi-VN" spc="-11">
                <a:latin typeface="Calibri"/>
                <a:cs typeface="Calibri"/>
              </a:rPr>
              <a:t>Web </a:t>
            </a:r>
            <a:r>
              <a:rPr lang="vi-VN">
                <a:latin typeface="Calibri"/>
                <a:cs typeface="Calibri"/>
              </a:rPr>
              <a:t>được </a:t>
            </a:r>
            <a:r>
              <a:rPr lang="vi-VN" spc="-2">
                <a:latin typeface="Calibri"/>
                <a:cs typeface="Calibri"/>
              </a:rPr>
              <a:t>lưu trữ </a:t>
            </a:r>
            <a:r>
              <a:rPr lang="vi-VN" spc="-4">
                <a:latin typeface="Calibri"/>
                <a:cs typeface="Calibri"/>
              </a:rPr>
              <a:t>trên </a:t>
            </a:r>
            <a:r>
              <a:rPr lang="vi-VN" spc="-11">
                <a:latin typeface="Calibri"/>
                <a:cs typeface="Calibri"/>
              </a:rPr>
              <a:t>Web </a:t>
            </a:r>
            <a:r>
              <a:rPr lang="vi-VN" spc="-2">
                <a:latin typeface="Calibri"/>
                <a:cs typeface="Calibri"/>
              </a:rPr>
              <a:t>server </a:t>
            </a:r>
            <a:r>
              <a:rPr lang="vi-VN" spc="-4">
                <a:latin typeface="Calibri"/>
                <a:cs typeface="Calibri"/>
              </a:rPr>
              <a:t>để chúng luôn có sẵn cho người sử dụng.</a:t>
            </a:r>
            <a:endParaRPr lang="vi-VN" dirty="0">
              <a:latin typeface="Calibri"/>
              <a:cs typeface="Calibri"/>
            </a:endParaRPr>
          </a:p>
        </p:txBody>
      </p:sp>
      <p:sp>
        <p:nvSpPr>
          <p:cNvPr id="23" name="object 5"/>
          <p:cNvSpPr/>
          <p:nvPr/>
        </p:nvSpPr>
        <p:spPr>
          <a:xfrm>
            <a:off x="1101231" y="2255996"/>
            <a:ext cx="9094329" cy="445770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8" y="0"/>
                </a:moveTo>
                <a:lnTo>
                  <a:pt x="78244" y="0"/>
                </a:lnTo>
                <a:lnTo>
                  <a:pt x="47786" y="6151"/>
                </a:lnTo>
                <a:lnTo>
                  <a:pt x="22915" y="22923"/>
                </a:lnTo>
                <a:lnTo>
                  <a:pt x="6148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8" y="421600"/>
                </a:lnTo>
                <a:lnTo>
                  <a:pt x="22915" y="446468"/>
                </a:lnTo>
                <a:lnTo>
                  <a:pt x="47786" y="463240"/>
                </a:lnTo>
                <a:lnTo>
                  <a:pt x="78244" y="469391"/>
                </a:lnTo>
                <a:lnTo>
                  <a:pt x="8303768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1215531" y="2294215"/>
            <a:ext cx="7155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71">
              <a:spcBef>
                <a:spcPts val="518"/>
              </a:spcBef>
            </a:pPr>
            <a:r>
              <a:rPr lang="vi-VN" spc="-11">
                <a:latin typeface="Calibri"/>
                <a:cs typeface="Calibri"/>
              </a:rPr>
              <a:t>Web </a:t>
            </a:r>
            <a:r>
              <a:rPr lang="vi-VN" spc="-2">
                <a:latin typeface="Calibri"/>
                <a:cs typeface="Calibri"/>
              </a:rPr>
              <a:t>server là </a:t>
            </a:r>
            <a:r>
              <a:rPr lang="vi-VN">
                <a:latin typeface="Calibri"/>
                <a:cs typeface="Calibri"/>
              </a:rPr>
              <a:t>một </a:t>
            </a:r>
            <a:r>
              <a:rPr lang="vi-VN" spc="-7">
                <a:latin typeface="Calibri"/>
                <a:cs typeface="Calibri"/>
              </a:rPr>
              <a:t>máy </a:t>
            </a:r>
            <a:r>
              <a:rPr lang="vi-VN" spc="-2">
                <a:latin typeface="Calibri"/>
                <a:cs typeface="Calibri"/>
              </a:rPr>
              <a:t>tính </a:t>
            </a:r>
            <a:r>
              <a:rPr lang="vi-VN" spc="-4">
                <a:latin typeface="Calibri"/>
                <a:cs typeface="Calibri"/>
              </a:rPr>
              <a:t>có tốc </a:t>
            </a:r>
            <a:r>
              <a:rPr lang="vi-VN">
                <a:latin typeface="Calibri"/>
                <a:cs typeface="Calibri"/>
              </a:rPr>
              <a:t>độ </a:t>
            </a:r>
            <a:r>
              <a:rPr lang="vi-VN" spc="-2">
                <a:latin typeface="Calibri"/>
                <a:cs typeface="Calibri"/>
              </a:rPr>
              <a:t>xử </a:t>
            </a:r>
            <a:r>
              <a:rPr lang="vi-VN" spc="50">
                <a:latin typeface="Calibri"/>
                <a:cs typeface="Calibri"/>
              </a:rPr>
              <a:t>lý </a:t>
            </a:r>
            <a:r>
              <a:rPr lang="vi-VN" spc="-4">
                <a:latin typeface="Calibri"/>
                <a:cs typeface="Calibri"/>
              </a:rPr>
              <a:t>cao và </a:t>
            </a:r>
            <a:r>
              <a:rPr lang="vi-VN">
                <a:latin typeface="Calibri"/>
                <a:cs typeface="Calibri"/>
              </a:rPr>
              <a:t>được </a:t>
            </a:r>
            <a:r>
              <a:rPr lang="vi-VN" spc="-13">
                <a:latin typeface="Calibri"/>
                <a:cs typeface="Calibri"/>
              </a:rPr>
              <a:t>kết </a:t>
            </a:r>
            <a:r>
              <a:rPr lang="vi-VN" spc="-2">
                <a:latin typeface="Calibri"/>
                <a:cs typeface="Calibri"/>
              </a:rPr>
              <a:t>nối</a:t>
            </a:r>
            <a:r>
              <a:rPr lang="vi-VN" spc="-13">
                <a:latin typeface="Calibri"/>
                <a:cs typeface="Calibri"/>
              </a:rPr>
              <a:t> </a:t>
            </a:r>
            <a:r>
              <a:rPr lang="vi-VN" spc="-2">
                <a:latin typeface="Calibri"/>
                <a:cs typeface="Calibri"/>
              </a:rPr>
              <a:t>Internet.</a:t>
            </a:r>
            <a:endParaRPr lang="vi-VN" dirty="0">
              <a:latin typeface="Calibri"/>
              <a:cs typeface="Calibri"/>
            </a:endParaRPr>
          </a:p>
        </p:txBody>
      </p:sp>
      <p:sp>
        <p:nvSpPr>
          <p:cNvPr id="25" name="object 6"/>
          <p:cNvSpPr/>
          <p:nvPr/>
        </p:nvSpPr>
        <p:spPr>
          <a:xfrm>
            <a:off x="1131673" y="3132177"/>
            <a:ext cx="9063887" cy="445770"/>
          </a:xfrm>
          <a:custGeom>
            <a:avLst/>
            <a:gdLst/>
            <a:ahLst/>
            <a:cxnLst/>
            <a:rect l="l" t="t" r="r" b="b"/>
            <a:pathLst>
              <a:path w="8382000" h="499110">
                <a:moveTo>
                  <a:pt x="8298815" y="0"/>
                </a:moveTo>
                <a:lnTo>
                  <a:pt x="83146" y="0"/>
                </a:lnTo>
                <a:lnTo>
                  <a:pt x="50781" y="6532"/>
                </a:lnTo>
                <a:lnTo>
                  <a:pt x="24352" y="24352"/>
                </a:lnTo>
                <a:lnTo>
                  <a:pt x="6533" y="50792"/>
                </a:lnTo>
                <a:lnTo>
                  <a:pt x="0" y="83185"/>
                </a:lnTo>
                <a:lnTo>
                  <a:pt x="0" y="415670"/>
                </a:lnTo>
                <a:lnTo>
                  <a:pt x="6533" y="448063"/>
                </a:lnTo>
                <a:lnTo>
                  <a:pt x="24352" y="474503"/>
                </a:lnTo>
                <a:lnTo>
                  <a:pt x="50781" y="492323"/>
                </a:lnTo>
                <a:lnTo>
                  <a:pt x="83146" y="498855"/>
                </a:lnTo>
                <a:lnTo>
                  <a:pt x="8298815" y="498855"/>
                </a:lnTo>
                <a:lnTo>
                  <a:pt x="8331207" y="492323"/>
                </a:lnTo>
                <a:lnTo>
                  <a:pt x="8357647" y="474503"/>
                </a:lnTo>
                <a:lnTo>
                  <a:pt x="8375467" y="448063"/>
                </a:lnTo>
                <a:lnTo>
                  <a:pt x="8382000" y="415670"/>
                </a:lnTo>
                <a:lnTo>
                  <a:pt x="8382000" y="83185"/>
                </a:lnTo>
                <a:lnTo>
                  <a:pt x="8375467" y="50792"/>
                </a:lnTo>
                <a:lnTo>
                  <a:pt x="8357647" y="24352"/>
                </a:lnTo>
                <a:lnTo>
                  <a:pt x="8331207" y="6532"/>
                </a:lnTo>
                <a:lnTo>
                  <a:pt x="8298815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49821" y="3180397"/>
            <a:ext cx="7887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22">
              <a:spcBef>
                <a:spcPts val="467"/>
              </a:spcBef>
            </a:pPr>
            <a:r>
              <a:rPr lang="vi-VN" spc="-11">
                <a:latin typeface="Calibri"/>
                <a:cs typeface="Calibri"/>
              </a:rPr>
              <a:t>Web </a:t>
            </a:r>
            <a:r>
              <a:rPr lang="vi-VN" spc="-2">
                <a:latin typeface="Calibri"/>
                <a:cs typeface="Calibri"/>
              </a:rPr>
              <a:t>server </a:t>
            </a:r>
            <a:r>
              <a:rPr lang="vi-VN">
                <a:latin typeface="Calibri"/>
                <a:cs typeface="Calibri"/>
              </a:rPr>
              <a:t>được </a:t>
            </a:r>
            <a:r>
              <a:rPr lang="vi-VN" spc="-2">
                <a:latin typeface="Calibri"/>
                <a:cs typeface="Calibri"/>
              </a:rPr>
              <a:t>sử dụng </a:t>
            </a:r>
            <a:r>
              <a:rPr lang="vi-VN">
                <a:latin typeface="Calibri"/>
                <a:cs typeface="Calibri"/>
              </a:rPr>
              <a:t>để </a:t>
            </a:r>
            <a:r>
              <a:rPr lang="vi-VN" spc="-2">
                <a:latin typeface="Calibri"/>
                <a:cs typeface="Calibri"/>
              </a:rPr>
              <a:t>đặt </a:t>
            </a:r>
            <a:r>
              <a:rPr lang="vi-VN" spc="-7">
                <a:latin typeface="Calibri"/>
                <a:cs typeface="Calibri"/>
              </a:rPr>
              <a:t>và </a:t>
            </a:r>
            <a:r>
              <a:rPr lang="vi-VN" spc="-2">
                <a:latin typeface="Calibri"/>
                <a:cs typeface="Calibri"/>
              </a:rPr>
              <a:t>hiển </a:t>
            </a:r>
            <a:r>
              <a:rPr lang="vi-VN">
                <a:latin typeface="Calibri"/>
                <a:cs typeface="Calibri"/>
              </a:rPr>
              <a:t>thị </a:t>
            </a:r>
            <a:r>
              <a:rPr lang="vi-VN" spc="-4">
                <a:latin typeface="Calibri"/>
                <a:cs typeface="Calibri"/>
              </a:rPr>
              <a:t>các trang </a:t>
            </a:r>
            <a:r>
              <a:rPr lang="vi-VN" spc="-11">
                <a:latin typeface="Calibri"/>
                <a:cs typeface="Calibri"/>
              </a:rPr>
              <a:t>Web </a:t>
            </a:r>
            <a:r>
              <a:rPr lang="vi-VN" spc="-4">
                <a:latin typeface="Calibri"/>
                <a:cs typeface="Calibri"/>
              </a:rPr>
              <a:t>trên </a:t>
            </a:r>
            <a:r>
              <a:rPr lang="vi-VN">
                <a:latin typeface="Calibri"/>
                <a:cs typeface="Calibri"/>
              </a:rPr>
              <a:t>một </a:t>
            </a:r>
            <a:r>
              <a:rPr lang="vi-VN" spc="-11">
                <a:latin typeface="Calibri"/>
                <a:cs typeface="Calibri"/>
              </a:rPr>
              <a:t>Web</a:t>
            </a:r>
            <a:r>
              <a:rPr lang="vi-VN" spc="39">
                <a:latin typeface="Calibri"/>
                <a:cs typeface="Calibri"/>
              </a:rPr>
              <a:t> </a:t>
            </a:r>
            <a:r>
              <a:rPr lang="vi-VN" spc="-15">
                <a:latin typeface="Calibri"/>
                <a:cs typeface="Calibri"/>
              </a:rPr>
              <a:t>browser.</a:t>
            </a:r>
            <a:endParaRPr lang="vi-VN" dirty="0">
              <a:latin typeface="Calibri"/>
              <a:cs typeface="Calibri"/>
            </a:endParaRPr>
          </a:p>
        </p:txBody>
      </p:sp>
      <p:sp>
        <p:nvSpPr>
          <p:cNvPr id="27" name="object 7"/>
          <p:cNvSpPr/>
          <p:nvPr/>
        </p:nvSpPr>
        <p:spPr>
          <a:xfrm>
            <a:off x="1165788" y="4020369"/>
            <a:ext cx="9029772" cy="403041"/>
          </a:xfrm>
          <a:custGeom>
            <a:avLst/>
            <a:gdLst/>
            <a:ahLst/>
            <a:cxnLst/>
            <a:rect l="l" t="t" r="r" b="b"/>
            <a:pathLst>
              <a:path w="8382000" h="555625">
                <a:moveTo>
                  <a:pt x="8289544" y="0"/>
                </a:moveTo>
                <a:lnTo>
                  <a:pt x="92519" y="0"/>
                </a:lnTo>
                <a:lnTo>
                  <a:pt x="56503" y="7266"/>
                </a:lnTo>
                <a:lnTo>
                  <a:pt x="27095" y="27082"/>
                </a:lnTo>
                <a:lnTo>
                  <a:pt x="7269" y="56471"/>
                </a:lnTo>
                <a:lnTo>
                  <a:pt x="0" y="92455"/>
                </a:lnTo>
                <a:lnTo>
                  <a:pt x="0" y="462533"/>
                </a:lnTo>
                <a:lnTo>
                  <a:pt x="7269" y="498592"/>
                </a:lnTo>
                <a:lnTo>
                  <a:pt x="27095" y="528018"/>
                </a:lnTo>
                <a:lnTo>
                  <a:pt x="56503" y="547848"/>
                </a:lnTo>
                <a:lnTo>
                  <a:pt x="92519" y="555117"/>
                </a:lnTo>
                <a:lnTo>
                  <a:pt x="8289544" y="555117"/>
                </a:lnTo>
                <a:lnTo>
                  <a:pt x="8325528" y="547848"/>
                </a:lnTo>
                <a:lnTo>
                  <a:pt x="8354917" y="528018"/>
                </a:lnTo>
                <a:lnTo>
                  <a:pt x="8374733" y="498592"/>
                </a:lnTo>
                <a:lnTo>
                  <a:pt x="8382000" y="462533"/>
                </a:lnTo>
                <a:lnTo>
                  <a:pt x="8382000" y="92455"/>
                </a:lnTo>
                <a:lnTo>
                  <a:pt x="8374733" y="56471"/>
                </a:lnTo>
                <a:lnTo>
                  <a:pt x="8354917" y="27082"/>
                </a:lnTo>
                <a:lnTo>
                  <a:pt x="8325528" y="7266"/>
                </a:lnTo>
                <a:lnTo>
                  <a:pt x="8289544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r>
              <a:rPr lang="en-US"/>
              <a:t> </a:t>
            </a:r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1215531" y="4042648"/>
            <a:ext cx="588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243">
              <a:spcBef>
                <a:spcPts val="480"/>
              </a:spcBef>
            </a:pPr>
            <a:r>
              <a:rPr lang="en-US" spc="-11">
                <a:cs typeface="Calibri"/>
              </a:rPr>
              <a:t>Web </a:t>
            </a:r>
            <a:r>
              <a:rPr lang="en-US" spc="-7">
                <a:cs typeface="Calibri"/>
              </a:rPr>
              <a:t>browser </a:t>
            </a:r>
            <a:r>
              <a:rPr lang="en-US" spc="-2">
                <a:cs typeface="Calibri"/>
              </a:rPr>
              <a:t>hiển </a:t>
            </a:r>
            <a:r>
              <a:rPr lang="en-US">
                <a:cs typeface="Calibri"/>
              </a:rPr>
              <a:t>thị </a:t>
            </a:r>
            <a:r>
              <a:rPr lang="en-US" spc="-4">
                <a:cs typeface="Calibri"/>
              </a:rPr>
              <a:t>các trang </a:t>
            </a:r>
            <a:r>
              <a:rPr lang="en-US" spc="-11">
                <a:cs typeface="Calibri"/>
              </a:rPr>
              <a:t>Web </a:t>
            </a:r>
            <a:r>
              <a:rPr lang="en-US" spc="-2">
                <a:cs typeface="Calibri"/>
              </a:rPr>
              <a:t>sử dụng </a:t>
            </a:r>
            <a:r>
              <a:rPr lang="en-US">
                <a:cs typeface="Calibri"/>
              </a:rPr>
              <a:t>giao </a:t>
            </a:r>
            <a:r>
              <a:rPr lang="en-US" spc="-2">
                <a:cs typeface="Calibri"/>
              </a:rPr>
              <a:t>thức</a:t>
            </a:r>
            <a:r>
              <a:rPr lang="en-US" spc="22">
                <a:cs typeface="Calibri"/>
              </a:rPr>
              <a:t> </a:t>
            </a:r>
            <a:r>
              <a:rPr lang="en-US" spc="-22">
                <a:cs typeface="Calibri"/>
              </a:rPr>
              <a:t>HTTP.</a:t>
            </a:r>
            <a:endParaRPr lang="en-US" dirty="0">
              <a:cs typeface="Calibri"/>
            </a:endParaRPr>
          </a:p>
        </p:txBody>
      </p:sp>
      <p:sp>
        <p:nvSpPr>
          <p:cNvPr id="14" name="object 7"/>
          <p:cNvSpPr/>
          <p:nvPr/>
        </p:nvSpPr>
        <p:spPr>
          <a:xfrm>
            <a:off x="1169811" y="4935178"/>
            <a:ext cx="9025749" cy="403041"/>
          </a:xfrm>
          <a:custGeom>
            <a:avLst/>
            <a:gdLst/>
            <a:ahLst/>
            <a:cxnLst/>
            <a:rect l="l" t="t" r="r" b="b"/>
            <a:pathLst>
              <a:path w="8382000" h="555625">
                <a:moveTo>
                  <a:pt x="8289544" y="0"/>
                </a:moveTo>
                <a:lnTo>
                  <a:pt x="92519" y="0"/>
                </a:lnTo>
                <a:lnTo>
                  <a:pt x="56503" y="7266"/>
                </a:lnTo>
                <a:lnTo>
                  <a:pt x="27095" y="27082"/>
                </a:lnTo>
                <a:lnTo>
                  <a:pt x="7269" y="56471"/>
                </a:lnTo>
                <a:lnTo>
                  <a:pt x="0" y="92455"/>
                </a:lnTo>
                <a:lnTo>
                  <a:pt x="0" y="462533"/>
                </a:lnTo>
                <a:lnTo>
                  <a:pt x="7269" y="498592"/>
                </a:lnTo>
                <a:lnTo>
                  <a:pt x="27095" y="528018"/>
                </a:lnTo>
                <a:lnTo>
                  <a:pt x="56503" y="547848"/>
                </a:lnTo>
                <a:lnTo>
                  <a:pt x="92519" y="555117"/>
                </a:lnTo>
                <a:lnTo>
                  <a:pt x="8289544" y="555117"/>
                </a:lnTo>
                <a:lnTo>
                  <a:pt x="8325528" y="547848"/>
                </a:lnTo>
                <a:lnTo>
                  <a:pt x="8354917" y="528018"/>
                </a:lnTo>
                <a:lnTo>
                  <a:pt x="8374733" y="498592"/>
                </a:lnTo>
                <a:lnTo>
                  <a:pt x="8382000" y="462533"/>
                </a:lnTo>
                <a:lnTo>
                  <a:pt x="8382000" y="92455"/>
                </a:lnTo>
                <a:lnTo>
                  <a:pt x="8374733" y="56471"/>
                </a:lnTo>
                <a:lnTo>
                  <a:pt x="8354917" y="27082"/>
                </a:lnTo>
                <a:lnTo>
                  <a:pt x="8325528" y="7266"/>
                </a:lnTo>
                <a:lnTo>
                  <a:pt x="8289544" y="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/>
          <a:lstStyle/>
          <a:p>
            <a:pPr marL="5571">
              <a:spcBef>
                <a:spcPts val="44"/>
              </a:spcBef>
            </a:pPr>
            <a:endParaRPr lang="vi-VN" dirty="0"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81241" y="5048897"/>
            <a:ext cx="9367501" cy="239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14" marR="187481">
              <a:lnSpc>
                <a:spcPts val="864"/>
              </a:lnSpc>
            </a:pPr>
            <a:r>
              <a:rPr lang="vi-VN">
                <a:latin typeface="Calibri"/>
                <a:cs typeface="Calibri"/>
              </a:rPr>
              <a:t>HTTP </a:t>
            </a:r>
            <a:r>
              <a:rPr lang="vi-VN" spc="-2">
                <a:latin typeface="Calibri"/>
                <a:cs typeface="Calibri"/>
              </a:rPr>
              <a:t>là </a:t>
            </a:r>
            <a:r>
              <a:rPr lang="vi-VN">
                <a:latin typeface="Calibri"/>
                <a:cs typeface="Calibri"/>
              </a:rPr>
              <a:t>một </a:t>
            </a:r>
            <a:r>
              <a:rPr lang="vi-VN" spc="-2">
                <a:latin typeface="Calibri"/>
                <a:cs typeface="Calibri"/>
              </a:rPr>
              <a:t>giao </a:t>
            </a:r>
            <a:r>
              <a:rPr lang="vi-VN">
                <a:latin typeface="Calibri"/>
                <a:cs typeface="Calibri"/>
              </a:rPr>
              <a:t>thức </a:t>
            </a:r>
            <a:r>
              <a:rPr lang="vi-VN" spc="-2">
                <a:latin typeface="Calibri"/>
                <a:cs typeface="Calibri"/>
              </a:rPr>
              <a:t>chỉ </a:t>
            </a:r>
            <a:r>
              <a:rPr lang="vi-VN" spc="-9">
                <a:latin typeface="Calibri"/>
                <a:cs typeface="Calibri"/>
              </a:rPr>
              <a:t>ra </a:t>
            </a:r>
            <a:r>
              <a:rPr lang="vi-VN" spc="-2">
                <a:latin typeface="Calibri"/>
                <a:cs typeface="Calibri"/>
              </a:rPr>
              <a:t>làm </a:t>
            </a:r>
            <a:r>
              <a:rPr lang="vi-VN">
                <a:latin typeface="Calibri"/>
                <a:cs typeface="Calibri"/>
              </a:rPr>
              <a:t>thế </a:t>
            </a:r>
            <a:r>
              <a:rPr lang="vi-VN" spc="-2">
                <a:latin typeface="Calibri"/>
                <a:cs typeface="Calibri"/>
              </a:rPr>
              <a:t>nào </a:t>
            </a:r>
            <a:r>
              <a:rPr lang="vi-VN">
                <a:latin typeface="Calibri"/>
                <a:cs typeface="Calibri"/>
              </a:rPr>
              <a:t>để một </a:t>
            </a:r>
            <a:r>
              <a:rPr lang="vi-VN" spc="-4">
                <a:latin typeface="Calibri"/>
                <a:cs typeface="Calibri"/>
              </a:rPr>
              <a:t>trang </a:t>
            </a:r>
            <a:r>
              <a:rPr lang="vi-VN" spc="-2">
                <a:latin typeface="Calibri"/>
                <a:cs typeface="Calibri"/>
              </a:rPr>
              <a:t>web </a:t>
            </a:r>
            <a:r>
              <a:rPr lang="vi-VN" spc="-4">
                <a:latin typeface="Calibri"/>
                <a:cs typeface="Calibri"/>
              </a:rPr>
              <a:t>có </a:t>
            </a:r>
            <a:r>
              <a:rPr lang="vi-VN">
                <a:latin typeface="Calibri"/>
                <a:cs typeface="Calibri"/>
              </a:rPr>
              <a:t>thể được </a:t>
            </a:r>
            <a:r>
              <a:rPr lang="vi-VN" spc="-2">
                <a:latin typeface="Calibri"/>
                <a:cs typeface="Calibri"/>
              </a:rPr>
              <a:t>nhận về </a:t>
            </a:r>
            <a:r>
              <a:rPr lang="vi-VN">
                <a:latin typeface="Calibri"/>
                <a:cs typeface="Calibri"/>
              </a:rPr>
              <a:t>từ  </a:t>
            </a:r>
            <a:r>
              <a:rPr lang="vi-VN" spc="-11">
                <a:latin typeface="Calibri"/>
                <a:cs typeface="Calibri"/>
              </a:rPr>
              <a:t>Web</a:t>
            </a:r>
            <a:r>
              <a:rPr lang="vi-VN" spc="-4">
                <a:latin typeface="Calibri"/>
                <a:cs typeface="Calibri"/>
              </a:rPr>
              <a:t> </a:t>
            </a:r>
            <a:r>
              <a:rPr lang="vi-VN" spc="-13">
                <a:latin typeface="Calibri"/>
                <a:cs typeface="Calibri"/>
              </a:rPr>
              <a:t>server.</a:t>
            </a:r>
            <a:endParaRPr lang="vi-VN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8966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Trao đổi dữ liệu trên Web</a:t>
            </a:r>
            <a:endParaRPr lang="en-US"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</a:t>
            </a:r>
            <a:r>
              <a:rPr lang="en-US"/>
              <a:t>1</a:t>
            </a:r>
            <a:r>
              <a:rPr lang="vi-VN"/>
              <a:t> -</a:t>
            </a:r>
            <a:r>
              <a:rPr lang="en-US"/>
              <a:t> Giới thiệu về Web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8</a:t>
            </a:fld>
            <a:endParaRPr lang="vi-V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7" y="1384766"/>
            <a:ext cx="9097993" cy="489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124091" y="1528048"/>
            <a:ext cx="6836936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571" marR="2229">
              <a:lnSpc>
                <a:spcPts val="864"/>
              </a:lnSpc>
              <a:spcBef>
                <a:spcPts val="143"/>
              </a:spcBef>
            </a:pPr>
            <a:r>
              <a:rPr lang="en-US" spc="-4">
                <a:latin typeface="Calibri"/>
                <a:cs typeface="Calibri"/>
              </a:rPr>
              <a:t>Người dùng xác nhận địa chỉ (URL) của một trang Web trên trình duyệt</a:t>
            </a:r>
            <a:r>
              <a:rPr lang="vi-VN" spc="-4">
                <a:latin typeface="Calibri"/>
                <a:cs typeface="Calibri"/>
              </a:rPr>
              <a:t>.</a:t>
            </a:r>
            <a:endParaRPr lang="vi-VN" dirty="0">
              <a:latin typeface="Calibri"/>
              <a:cs typeface="Calibri"/>
            </a:endParaRPr>
          </a:p>
        </p:txBody>
      </p:sp>
      <p:sp>
        <p:nvSpPr>
          <p:cNvPr id="23" name="object 5"/>
          <p:cNvSpPr/>
          <p:nvPr/>
        </p:nvSpPr>
        <p:spPr>
          <a:xfrm>
            <a:off x="1101231" y="2255996"/>
            <a:ext cx="9094329" cy="445770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8" y="0"/>
                </a:moveTo>
                <a:lnTo>
                  <a:pt x="78244" y="0"/>
                </a:lnTo>
                <a:lnTo>
                  <a:pt x="47786" y="6151"/>
                </a:lnTo>
                <a:lnTo>
                  <a:pt x="22915" y="22923"/>
                </a:lnTo>
                <a:lnTo>
                  <a:pt x="6148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8" y="421600"/>
                </a:lnTo>
                <a:lnTo>
                  <a:pt x="22915" y="446468"/>
                </a:lnTo>
                <a:lnTo>
                  <a:pt x="47786" y="463240"/>
                </a:lnTo>
                <a:lnTo>
                  <a:pt x="78244" y="469391"/>
                </a:lnTo>
                <a:lnTo>
                  <a:pt x="8303768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1215531" y="2294215"/>
            <a:ext cx="7155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571">
              <a:spcBef>
                <a:spcPts val="518"/>
              </a:spcBef>
            </a:pPr>
            <a:r>
              <a:rPr lang="en-US" spc="-11">
                <a:latin typeface="Calibri"/>
                <a:cs typeface="Calibri"/>
              </a:rPr>
              <a:t>Trình duyệt gửi yêu cầu đến </a:t>
            </a:r>
            <a:r>
              <a:rPr lang="vi-VN" spc="-11">
                <a:latin typeface="Calibri"/>
                <a:cs typeface="Calibri"/>
              </a:rPr>
              <a:t>Web </a:t>
            </a:r>
            <a:r>
              <a:rPr lang="vi-VN" spc="-2">
                <a:latin typeface="Calibri"/>
                <a:cs typeface="Calibri"/>
              </a:rPr>
              <a:t>server</a:t>
            </a:r>
            <a:r>
              <a:rPr lang="en-US" spc="-2">
                <a:latin typeface="Calibri"/>
                <a:cs typeface="Calibri"/>
              </a:rPr>
              <a:t> phù hợp</a:t>
            </a:r>
            <a:endParaRPr lang="vi-VN" dirty="0">
              <a:latin typeface="Calibri"/>
              <a:cs typeface="Calibri"/>
            </a:endParaRPr>
          </a:p>
        </p:txBody>
      </p:sp>
      <p:sp>
        <p:nvSpPr>
          <p:cNvPr id="25" name="object 6"/>
          <p:cNvSpPr/>
          <p:nvPr/>
        </p:nvSpPr>
        <p:spPr>
          <a:xfrm>
            <a:off x="1131673" y="3132177"/>
            <a:ext cx="9063887" cy="445770"/>
          </a:xfrm>
          <a:custGeom>
            <a:avLst/>
            <a:gdLst/>
            <a:ahLst/>
            <a:cxnLst/>
            <a:rect l="l" t="t" r="r" b="b"/>
            <a:pathLst>
              <a:path w="8382000" h="499110">
                <a:moveTo>
                  <a:pt x="8298815" y="0"/>
                </a:moveTo>
                <a:lnTo>
                  <a:pt x="83146" y="0"/>
                </a:lnTo>
                <a:lnTo>
                  <a:pt x="50781" y="6532"/>
                </a:lnTo>
                <a:lnTo>
                  <a:pt x="24352" y="24352"/>
                </a:lnTo>
                <a:lnTo>
                  <a:pt x="6533" y="50792"/>
                </a:lnTo>
                <a:lnTo>
                  <a:pt x="0" y="83185"/>
                </a:lnTo>
                <a:lnTo>
                  <a:pt x="0" y="415670"/>
                </a:lnTo>
                <a:lnTo>
                  <a:pt x="6533" y="448063"/>
                </a:lnTo>
                <a:lnTo>
                  <a:pt x="24352" y="474503"/>
                </a:lnTo>
                <a:lnTo>
                  <a:pt x="50781" y="492323"/>
                </a:lnTo>
                <a:lnTo>
                  <a:pt x="83146" y="498855"/>
                </a:lnTo>
                <a:lnTo>
                  <a:pt x="8298815" y="498855"/>
                </a:lnTo>
                <a:lnTo>
                  <a:pt x="8331207" y="492323"/>
                </a:lnTo>
                <a:lnTo>
                  <a:pt x="8357647" y="474503"/>
                </a:lnTo>
                <a:lnTo>
                  <a:pt x="8375467" y="448063"/>
                </a:lnTo>
                <a:lnTo>
                  <a:pt x="8382000" y="415670"/>
                </a:lnTo>
                <a:lnTo>
                  <a:pt x="8382000" y="83185"/>
                </a:lnTo>
                <a:lnTo>
                  <a:pt x="8375467" y="50792"/>
                </a:lnTo>
                <a:lnTo>
                  <a:pt x="8357647" y="24352"/>
                </a:lnTo>
                <a:lnTo>
                  <a:pt x="8331207" y="6532"/>
                </a:lnTo>
                <a:lnTo>
                  <a:pt x="8298815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Rectangle 23"/>
          <p:cNvSpPr/>
          <p:nvPr/>
        </p:nvSpPr>
        <p:spPr>
          <a:xfrm>
            <a:off x="1249821" y="3180397"/>
            <a:ext cx="4963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522">
              <a:spcBef>
                <a:spcPts val="467"/>
              </a:spcBef>
            </a:pPr>
            <a:r>
              <a:rPr lang="vi-VN" spc="-11">
                <a:latin typeface="Calibri"/>
                <a:cs typeface="Calibri"/>
              </a:rPr>
              <a:t>Web </a:t>
            </a:r>
            <a:r>
              <a:rPr lang="vi-VN" spc="-2">
                <a:latin typeface="Calibri"/>
                <a:cs typeface="Calibri"/>
              </a:rPr>
              <a:t>server</a:t>
            </a:r>
            <a:r>
              <a:rPr lang="en-US" spc="-2">
                <a:latin typeface="Calibri"/>
                <a:cs typeface="Calibri"/>
              </a:rPr>
              <a:t> xử lý và gửi trang Web đến trình duyệt </a:t>
            </a:r>
            <a:endParaRPr lang="vi-VN" dirty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2575" y="672584"/>
            <a:ext cx="550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1313" indent="-341313">
              <a:spcBef>
                <a:spcPts val="600"/>
              </a:spcBef>
              <a:spcAft>
                <a:spcPts val="600"/>
              </a:spcAft>
              <a:buFont typeface="Calibri" pitchFamily="34" charset="0"/>
              <a:buChar char="●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Các bước hiển thị một trang web trên trình duyệt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37210" y="1346953"/>
            <a:ext cx="525780" cy="46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37210" y="2198710"/>
            <a:ext cx="525780" cy="46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575451" y="3084892"/>
            <a:ext cx="525780" cy="464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0" name="object 8"/>
          <p:cNvSpPr/>
          <p:nvPr/>
        </p:nvSpPr>
        <p:spPr>
          <a:xfrm>
            <a:off x="3472999" y="4002070"/>
            <a:ext cx="4897712" cy="17357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7661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Các trang Web tĩnh</a:t>
            </a:r>
            <a:endParaRPr lang="en-US"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Bài </a:t>
            </a:r>
            <a:r>
              <a:rPr lang="en-US"/>
              <a:t>1</a:t>
            </a:r>
            <a:r>
              <a:rPr lang="vi-VN"/>
              <a:t> -</a:t>
            </a:r>
            <a:r>
              <a:rPr lang="en-US"/>
              <a:t> Giới thiệu về Web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9</a:t>
            </a:fld>
            <a:endParaRPr lang="vi-VN"/>
          </a:p>
        </p:txBody>
      </p:sp>
      <p:sp>
        <p:nvSpPr>
          <p:cNvPr id="9" name="Rounded Rectangle 8"/>
          <p:cNvSpPr/>
          <p:nvPr/>
        </p:nvSpPr>
        <p:spPr>
          <a:xfrm>
            <a:off x="4297680" y="1257300"/>
            <a:ext cx="3291840" cy="170307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Các trang web tĩnh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460432" y="3870960"/>
            <a:ext cx="2223135" cy="948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Mục đích là trình bày nội dung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526530" y="3870960"/>
            <a:ext cx="2331720" cy="948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Thiết kế đơn giản, không cung cấp sự tương tác động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9624060" y="3870960"/>
            <a:ext cx="2226945" cy="948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Bao gồm văn bản hình ảnh, video...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472440" y="3870960"/>
            <a:ext cx="2247900" cy="9486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Nội dung không thể chỉnh sửa</a:t>
            </a:r>
          </a:p>
        </p:txBody>
      </p:sp>
    </p:spTree>
    <p:extLst>
      <p:ext uri="{BB962C8B-B14F-4D97-AF65-F5344CB8AC3E}">
        <p14:creationId xmlns:p14="http://schemas.microsoft.com/office/powerpoint/2010/main" val="860204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6715</TotalTime>
  <Words>1806</Words>
  <Application>Microsoft Office PowerPoint</Application>
  <PresentationFormat>Widescreen</PresentationFormat>
  <Paragraphs>242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Roboto</vt:lpstr>
      <vt:lpstr>Times New Roman</vt:lpstr>
      <vt:lpstr>UTM Avo</vt:lpstr>
      <vt:lpstr>Office Theme</vt:lpstr>
      <vt:lpstr>1_Office Theme</vt:lpstr>
      <vt:lpstr>Bài 1 Giới thiệu về Web </vt:lpstr>
      <vt:lpstr>MỤC TIÊU</vt:lpstr>
      <vt:lpstr>Giới thiệu</vt:lpstr>
      <vt:lpstr>Quá trình của việc tính toán</vt:lpstr>
      <vt:lpstr>Web và INTERNET</vt:lpstr>
      <vt:lpstr>Web và INTERNET</vt:lpstr>
      <vt:lpstr>Trao đổi dữ liệu trên Web</vt:lpstr>
      <vt:lpstr>Trao đổi dữ liệu trên Web</vt:lpstr>
      <vt:lpstr>Các trang Web tĩnh</vt:lpstr>
      <vt:lpstr>Các trang Web động</vt:lpstr>
      <vt:lpstr>Các công nghệ</vt:lpstr>
      <vt:lpstr>Lịch sử phát triển</vt:lpstr>
      <vt:lpstr>LỊCH SỬ PHÁT TRIỂN 2-2</vt:lpstr>
      <vt:lpstr>BỐ CỤC CỦA TRANG TRONG HTML 5 1-2</vt:lpstr>
      <vt:lpstr>NHỮNG CẢI THIỆN MỚI TRONG HTML5</vt:lpstr>
      <vt:lpstr>CÁCH THỨC HOẠT ĐỘNG CỦA HTML 5</vt:lpstr>
      <vt:lpstr>CÁC TÍNH NĂNG MỚI CỦA HTML5</vt:lpstr>
      <vt:lpstr>CASCADING STYLE SHEETS (CSS)</vt:lpstr>
      <vt:lpstr>CÁC ƯU ĐIỂM CỦA CSS</vt:lpstr>
      <vt:lpstr>HOẠT ĐỘNG CỦA CSS 1-2</vt:lpstr>
      <vt:lpstr>HOẠT ĐỘNG CỦA CSS 2-2</vt:lpstr>
      <vt:lpstr>JAVASCRIPT 1-2</vt:lpstr>
      <vt:lpstr>JQUERY</vt:lpstr>
      <vt:lpstr>HỎI ĐÁP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Nguyen Danh Ngoc</cp:lastModifiedBy>
  <cp:revision>1956</cp:revision>
  <dcterms:created xsi:type="dcterms:W3CDTF">2018-01-11T08:27:42Z</dcterms:created>
  <dcterms:modified xsi:type="dcterms:W3CDTF">2020-10-07T16:35:42Z</dcterms:modified>
</cp:coreProperties>
</file>